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80" r:id="rId2"/>
    <p:sldId id="311" r:id="rId3"/>
    <p:sldId id="283" r:id="rId4"/>
    <p:sldId id="306" r:id="rId5"/>
    <p:sldId id="312" r:id="rId6"/>
    <p:sldId id="293" r:id="rId7"/>
    <p:sldId id="313" r:id="rId8"/>
    <p:sldId id="309" r:id="rId9"/>
    <p:sldId id="305" r:id="rId10"/>
    <p:sldId id="310" r:id="rId11"/>
    <p:sldId id="291" r:id="rId12"/>
    <p:sldId id="317" r:id="rId13"/>
  </p:sldIdLst>
  <p:sldSz cx="9144000" cy="5143500" type="screen16x9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07789" indent="-12203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815578" indent="-244078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224359" indent="-36710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632149" indent="-48914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142875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171450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200025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228600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33CC"/>
    <a:srgbClr val="CC00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49" autoAdjust="0"/>
    <p:restoredTop sz="79582" autoAdjust="0"/>
  </p:normalViewPr>
  <p:slideViewPr>
    <p:cSldViewPr>
      <p:cViewPr varScale="1">
        <p:scale>
          <a:sx n="118" d="100"/>
          <a:sy n="118" d="100"/>
        </p:scale>
        <p:origin x="-181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6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724" y="-90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014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014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B1328AC-9EB7-4D09-9BAB-19FD361EA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49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014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2200" y="549275"/>
            <a:ext cx="48768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120" y="3474720"/>
            <a:ext cx="7680960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014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28F4A7A-3AB1-4A42-83D7-DFD48AF9E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19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0778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81557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22435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6321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040969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49163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57357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65551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B31666-3439-4ABD-87EF-60EFA15914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Newly evolving ultra-low power SoC architectures require highly complex on chip power management (PM)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Complexity:  Multiple voltage / power domains and several hundred power 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PM functions required at all levels:  Library components, IPs (Soft, Hard, digital &amp; MSIP) &amp; SoC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69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Low power (LP) methodology formalized only at SoC toplevel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PI typically not captured and verified at IP level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/>
              <a:t>Only hard macros had unverified block box PI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/>
              <a:t>Whole power intent (CPF) was captured only at SoC level (including for IPs)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83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1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MG WIN PPT Temp16 x 9blank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1c_revBlack_rgb_powerpoint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27" y="4821040"/>
            <a:ext cx="1119188" cy="19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338337" y="4748609"/>
            <a:ext cx="8462367" cy="34627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1639" tIns="40819" rIns="81639" bIns="40819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8138" y="2047875"/>
            <a:ext cx="8458200" cy="79534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514725"/>
            <a:ext cx="8458200" cy="685801"/>
          </a:xfrm>
          <a:ln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9E01-DEB6-4CA2-984A-0381F8D99A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099" name="Picture 3" descr="D:\desktop_2017\Publications\DAC 2017\sponsors_0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54761"/>
            <a:ext cx="2250281" cy="41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5" descr="ti_logo_powerpoint_1_line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836" y="4476750"/>
            <a:ext cx="1757366" cy="21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desktop_2019\Publications\DAC 2019\56dac_logo_lg_1024x5001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9" y="381000"/>
            <a:ext cx="2488698" cy="106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63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10545-44FA-45D0-8C50-A8DF9B552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9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8" y="107159"/>
            <a:ext cx="2141537" cy="4301729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9"/>
            <a:ext cx="6275388" cy="4301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119F-CFE9-4485-A3E0-109B7B357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5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MG WIN PPT Temp16 x 9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3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399" y="4767462"/>
            <a:ext cx="1942703" cy="32742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C1AE9-6FEC-493B-8F8C-E97A5690E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25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/>
            </a:lvl1pPr>
            <a:lvl2pPr marL="408194" indent="0">
              <a:buNone/>
              <a:defRPr sz="1600"/>
            </a:lvl2pPr>
            <a:lvl3pPr marL="816388" indent="0">
              <a:buNone/>
              <a:defRPr sz="1400"/>
            </a:lvl3pPr>
            <a:lvl4pPr marL="1224582" indent="0">
              <a:buNone/>
              <a:defRPr sz="1300"/>
            </a:lvl4pPr>
            <a:lvl5pPr marL="1632776" indent="0">
              <a:buNone/>
              <a:defRPr sz="1300"/>
            </a:lvl5pPr>
            <a:lvl6pPr marL="2040969" indent="0">
              <a:buNone/>
              <a:defRPr sz="1300"/>
            </a:lvl6pPr>
            <a:lvl7pPr marL="2449163" indent="0">
              <a:buNone/>
              <a:defRPr sz="1300"/>
            </a:lvl7pPr>
            <a:lvl8pPr marL="2857357" indent="0">
              <a:buNone/>
              <a:defRPr sz="1300"/>
            </a:lvl8pPr>
            <a:lvl9pPr marL="3265551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C1AE9-6FEC-493B-8F8C-E97A5690E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0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TMG WIN PPT Temp16 x 9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80" y="889399"/>
            <a:ext cx="4157663" cy="3519488"/>
          </a:xfrm>
        </p:spPr>
        <p:txBody>
          <a:bodyPr>
            <a:normAutofit/>
          </a:bodyPr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9"/>
            <a:ext cx="4157662" cy="3519488"/>
          </a:xfrm>
        </p:spPr>
        <p:txBody>
          <a:bodyPr>
            <a:normAutofit/>
          </a:bodyPr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3564-94BE-4848-AE0B-3AC6E6003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23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TMG WIN PPT Temp16 x 9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94" indent="0">
              <a:buNone/>
              <a:defRPr sz="1800" b="1"/>
            </a:lvl2pPr>
            <a:lvl3pPr marL="816388" indent="0">
              <a:buNone/>
              <a:defRPr sz="1600" b="1"/>
            </a:lvl3pPr>
            <a:lvl4pPr marL="1224582" indent="0">
              <a:buNone/>
              <a:defRPr sz="1400" b="1"/>
            </a:lvl4pPr>
            <a:lvl5pPr marL="1632776" indent="0">
              <a:buNone/>
              <a:defRPr sz="1400" b="1"/>
            </a:lvl5pPr>
            <a:lvl6pPr marL="2040969" indent="0">
              <a:buNone/>
              <a:defRPr sz="1400" b="1"/>
            </a:lvl6pPr>
            <a:lvl7pPr marL="2449163" indent="0">
              <a:buNone/>
              <a:defRPr sz="1400" b="1"/>
            </a:lvl7pPr>
            <a:lvl8pPr marL="2857357" indent="0">
              <a:buNone/>
              <a:defRPr sz="1400" b="1"/>
            </a:lvl8pPr>
            <a:lvl9pPr marL="326555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94" indent="0">
              <a:buNone/>
              <a:defRPr sz="1800" b="1"/>
            </a:lvl2pPr>
            <a:lvl3pPr marL="816388" indent="0">
              <a:buNone/>
              <a:defRPr sz="1600" b="1"/>
            </a:lvl3pPr>
            <a:lvl4pPr marL="1224582" indent="0">
              <a:buNone/>
              <a:defRPr sz="1400" b="1"/>
            </a:lvl4pPr>
            <a:lvl5pPr marL="1632776" indent="0">
              <a:buNone/>
              <a:defRPr sz="1400" b="1"/>
            </a:lvl5pPr>
            <a:lvl6pPr marL="2040969" indent="0">
              <a:buNone/>
              <a:defRPr sz="1400" b="1"/>
            </a:lvl6pPr>
            <a:lvl7pPr marL="2449163" indent="0">
              <a:buNone/>
              <a:defRPr sz="1400" b="1"/>
            </a:lvl7pPr>
            <a:lvl8pPr marL="2857357" indent="0">
              <a:buNone/>
              <a:defRPr sz="1400" b="1"/>
            </a:lvl8pPr>
            <a:lvl9pPr marL="326555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BD09-418B-4FD2-B201-FD6290719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7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06908-4681-417E-BEAF-08504F35D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6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79731-F9AB-45F7-91B9-CEAB647D6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8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7"/>
            <a:ext cx="3008313" cy="3518298"/>
          </a:xfrm>
        </p:spPr>
        <p:txBody>
          <a:bodyPr/>
          <a:lstStyle>
            <a:lvl1pPr marL="0" indent="0">
              <a:buNone/>
              <a:defRPr sz="1300"/>
            </a:lvl1pPr>
            <a:lvl2pPr marL="408194" indent="0">
              <a:buNone/>
              <a:defRPr sz="1100"/>
            </a:lvl2pPr>
            <a:lvl3pPr marL="816388" indent="0">
              <a:buNone/>
              <a:defRPr sz="900"/>
            </a:lvl3pPr>
            <a:lvl4pPr marL="1224582" indent="0">
              <a:buNone/>
              <a:defRPr sz="800"/>
            </a:lvl4pPr>
            <a:lvl5pPr marL="1632776" indent="0">
              <a:buNone/>
              <a:defRPr sz="800"/>
            </a:lvl5pPr>
            <a:lvl6pPr marL="2040969" indent="0">
              <a:buNone/>
              <a:defRPr sz="800"/>
            </a:lvl6pPr>
            <a:lvl7pPr marL="2449163" indent="0">
              <a:buNone/>
              <a:defRPr sz="800"/>
            </a:lvl7pPr>
            <a:lvl8pPr marL="2857357" indent="0">
              <a:buNone/>
              <a:defRPr sz="800"/>
            </a:lvl8pPr>
            <a:lvl9pPr marL="326555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423B-F400-4649-AD98-9AAC7A0D8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7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2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94" indent="0">
              <a:buNone/>
              <a:defRPr sz="2500"/>
            </a:lvl2pPr>
            <a:lvl3pPr marL="816388" indent="0">
              <a:buNone/>
              <a:defRPr sz="2100"/>
            </a:lvl3pPr>
            <a:lvl4pPr marL="1224582" indent="0">
              <a:buNone/>
              <a:defRPr sz="1800"/>
            </a:lvl4pPr>
            <a:lvl5pPr marL="1632776" indent="0">
              <a:buNone/>
              <a:defRPr sz="1800"/>
            </a:lvl5pPr>
            <a:lvl6pPr marL="2040969" indent="0">
              <a:buNone/>
              <a:defRPr sz="1800"/>
            </a:lvl6pPr>
            <a:lvl7pPr marL="2449163" indent="0">
              <a:buNone/>
              <a:defRPr sz="1800"/>
            </a:lvl7pPr>
            <a:lvl8pPr marL="2857357" indent="0">
              <a:buNone/>
              <a:defRPr sz="1800"/>
            </a:lvl8pPr>
            <a:lvl9pPr marL="3265551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8"/>
          </a:xfrm>
        </p:spPr>
        <p:txBody>
          <a:bodyPr/>
          <a:lstStyle>
            <a:lvl1pPr marL="0" indent="0">
              <a:buNone/>
              <a:defRPr sz="1300"/>
            </a:lvl1pPr>
            <a:lvl2pPr marL="408194" indent="0">
              <a:buNone/>
              <a:defRPr sz="1100"/>
            </a:lvl2pPr>
            <a:lvl3pPr marL="816388" indent="0">
              <a:buNone/>
              <a:defRPr sz="900"/>
            </a:lvl3pPr>
            <a:lvl4pPr marL="1224582" indent="0">
              <a:buNone/>
              <a:defRPr sz="800"/>
            </a:lvl4pPr>
            <a:lvl5pPr marL="1632776" indent="0">
              <a:buNone/>
              <a:defRPr sz="800"/>
            </a:lvl5pPr>
            <a:lvl6pPr marL="2040969" indent="0">
              <a:buNone/>
              <a:defRPr sz="800"/>
            </a:lvl6pPr>
            <a:lvl7pPr marL="2449163" indent="0">
              <a:buNone/>
              <a:defRPr sz="800"/>
            </a:lvl7pPr>
            <a:lvl8pPr marL="2857357" indent="0">
              <a:buNone/>
              <a:defRPr sz="800"/>
            </a:lvl8pPr>
            <a:lvl9pPr marL="326555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80971-1271-48FD-84EE-CE832E011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4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172" y="189508"/>
            <a:ext cx="8457406" cy="61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9" tIns="40819" rIns="81639" bIns="408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889000"/>
            <a:ext cx="8467328" cy="352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9" tIns="40819" rIns="81639" bIns="4081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399" y="4767462"/>
            <a:ext cx="1942703" cy="327422"/>
          </a:xfrm>
          <a:prstGeom prst="rect">
            <a:avLst/>
          </a:prstGeom>
        </p:spPr>
        <p:txBody>
          <a:bodyPr vert="horz" lIns="81639" tIns="40819" rIns="81639" bIns="408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77F61966-B7AD-412A-A09F-990B7F8AA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7" r:id="rId1"/>
    <p:sldLayoutId id="2147485208" r:id="rId2"/>
    <p:sldLayoutId id="2147485198" r:id="rId3"/>
    <p:sldLayoutId id="2147485199" r:id="rId4"/>
    <p:sldLayoutId id="2147485200" r:id="rId5"/>
    <p:sldLayoutId id="2147485201" r:id="rId6"/>
    <p:sldLayoutId id="2147485202" r:id="rId7"/>
    <p:sldLayoutId id="2147485203" r:id="rId8"/>
    <p:sldLayoutId id="2147485204" r:id="rId9"/>
    <p:sldLayoutId id="2147485205" r:id="rId10"/>
    <p:sldLayoutId id="214748520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5pPr>
      <a:lvl6pPr marL="408194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6pPr>
      <a:lvl7pPr marL="816388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7pPr>
      <a:lvl8pPr marL="1224582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8pPr>
      <a:lvl9pPr marL="1632776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9pPr>
    </p:titleStyle>
    <p:bodyStyle>
      <a:lvl1pPr marL="202406" indent="-202406" algn="l" rtl="0" eaLnBrk="0" fontAlgn="base" hangingPunct="0">
        <a:spcBef>
          <a:spcPct val="65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12961" indent="-20736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762000" indent="-146844" algn="l" rtl="0" eaLnBrk="0" fontAlgn="base" hangingPunct="0">
        <a:spcBef>
          <a:spcPct val="15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072555" indent="-207368" algn="l" rtl="0" eaLnBrk="0" fontAlgn="base" hangingPunct="0">
        <a:spcBef>
          <a:spcPct val="5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328539" indent="-153789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737659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145853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554046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2962240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94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88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82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76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69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163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57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551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000" dirty="0"/>
              <a:t>Hierarchical Power Intent Driven Efficient Power Integration Methodology for Ultra Low Power Mixed-Signal SoC </a:t>
            </a:r>
            <a:endParaRPr lang="en-US" altLang="en-US" sz="30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Aswani Kumar Golla, Venkatraman Ramakrishnan, Gaurav Varshney, Lakshmanan Balasubramanian</a:t>
            </a:r>
            <a:br>
              <a:rPr lang="en-US" dirty="0"/>
            </a:br>
            <a:r>
              <a:rPr lang="en-US" sz="1300" dirty="0"/>
              <a:t/>
            </a:r>
            <a:br>
              <a:rPr lang="en-US" sz="1300" dirty="0"/>
            </a:br>
            <a:r>
              <a:rPr lang="en-US" sz="1300" dirty="0"/>
              <a:t>Texas Instruments (India) Pvt. Ltd., Bengaluru, India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70"/>
          <p:cNvSpPr/>
          <p:nvPr/>
        </p:nvSpPr>
        <p:spPr>
          <a:xfrm>
            <a:off x="2728712" y="1044329"/>
            <a:ext cx="1867437" cy="597728"/>
          </a:xfrm>
          <a:custGeom>
            <a:avLst/>
            <a:gdLst>
              <a:gd name="connsiteX0" fmla="*/ 0 w 2987899"/>
              <a:gd name="connsiteY0" fmla="*/ 943485 h 956364"/>
              <a:gd name="connsiteX1" fmla="*/ 450761 w 2987899"/>
              <a:gd name="connsiteY1" fmla="*/ 170753 h 956364"/>
              <a:gd name="connsiteX2" fmla="*/ 1403797 w 2987899"/>
              <a:gd name="connsiteY2" fmla="*/ 29085 h 956364"/>
              <a:gd name="connsiteX3" fmla="*/ 2382592 w 2987899"/>
              <a:gd name="connsiteY3" fmla="*/ 29085 h 956364"/>
              <a:gd name="connsiteX4" fmla="*/ 2807594 w 2987899"/>
              <a:gd name="connsiteY4" fmla="*/ 338178 h 956364"/>
              <a:gd name="connsiteX5" fmla="*/ 2987899 w 2987899"/>
              <a:gd name="connsiteY5" fmla="*/ 956364 h 956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899" h="956364">
                <a:moveTo>
                  <a:pt x="0" y="943485"/>
                </a:moveTo>
                <a:cubicBezTo>
                  <a:pt x="108397" y="633319"/>
                  <a:pt x="216795" y="323153"/>
                  <a:pt x="450761" y="170753"/>
                </a:cubicBezTo>
                <a:cubicBezTo>
                  <a:pt x="684727" y="18353"/>
                  <a:pt x="1081825" y="52696"/>
                  <a:pt x="1403797" y="29085"/>
                </a:cubicBezTo>
                <a:cubicBezTo>
                  <a:pt x="1725769" y="5474"/>
                  <a:pt x="2148626" y="-22430"/>
                  <a:pt x="2382592" y="29085"/>
                </a:cubicBezTo>
                <a:cubicBezTo>
                  <a:pt x="2616558" y="80600"/>
                  <a:pt x="2706710" y="183632"/>
                  <a:pt x="2807594" y="338178"/>
                </a:cubicBezTo>
                <a:cubicBezTo>
                  <a:pt x="2908478" y="492724"/>
                  <a:pt x="2948188" y="724544"/>
                  <a:pt x="2987899" y="956364"/>
                </a:cubicBezTo>
              </a:path>
            </a:pathLst>
          </a:custGeom>
          <a:noFill/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IN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5.  Standard </a:t>
            </a:r>
            <a:r>
              <a:rPr lang="en-US" altLang="en-US" dirty="0" smtClean="0"/>
              <a:t>PI Use Model </a:t>
            </a:r>
            <a:r>
              <a:rPr lang="en-US" altLang="en-US" dirty="0"/>
              <a:t>a</a:t>
            </a:r>
            <a:r>
              <a:rPr lang="en-US" altLang="en-US" dirty="0" smtClean="0"/>
              <a:t>cross Flows</a:t>
            </a: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99907" y="1292780"/>
            <a:ext cx="2032227" cy="699619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Hierarchical Golden CPF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610101" y="1292780"/>
            <a:ext cx="2172380" cy="699619"/>
          </a:xfrm>
          <a:prstGeom prst="roundRect">
            <a:avLst/>
          </a:prstGeom>
          <a:solidFill>
            <a:srgbClr val="32B4CE"/>
          </a:solidFill>
          <a:ln w="25400" cap="flat" cmpd="sng" algn="ctr">
            <a:solidFill>
              <a:srgbClr val="32B4CE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Simulation (</a:t>
            </a:r>
            <a:r>
              <a:rPr lang="en-US" sz="1600" kern="0" dirty="0" err="1">
                <a:solidFill>
                  <a:srgbClr val="FFFFFF"/>
                </a:solidFill>
                <a:latin typeface="Arial"/>
                <a:cs typeface="+mn-cs"/>
              </a:rPr>
              <a:t>Xcelium</a:t>
            </a:r>
            <a:r>
              <a:rPr lang="en-US" sz="1600" kern="0" baseline="30000" dirty="0">
                <a:solidFill>
                  <a:srgbClr val="FFFFFF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)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10101" y="2070132"/>
            <a:ext cx="2172380" cy="699619"/>
          </a:xfrm>
          <a:prstGeom prst="roundRect">
            <a:avLst/>
          </a:prstGeom>
          <a:solidFill>
            <a:srgbClr val="32B4CE"/>
          </a:solidFill>
          <a:ln w="25400" cap="flat" cmpd="sng" algn="ctr">
            <a:solidFill>
              <a:srgbClr val="32B4CE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</a:rPr>
              <a:t>Synthesis 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(Genus</a:t>
            </a:r>
            <a:r>
              <a:rPr lang="en-US" sz="1600" kern="0" baseline="30000" dirty="0">
                <a:solidFill>
                  <a:srgbClr val="FFFFFF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)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610101" y="2847487"/>
            <a:ext cx="2172380" cy="699619"/>
          </a:xfrm>
          <a:prstGeom prst="roundRect">
            <a:avLst/>
          </a:prstGeom>
          <a:solidFill>
            <a:srgbClr val="32B4CE"/>
          </a:solidFill>
          <a:ln w="25400" cap="flat" cmpd="sng" algn="ctr">
            <a:solidFill>
              <a:srgbClr val="32B4CE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</a:rPr>
              <a:t>Implementation 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(</a:t>
            </a:r>
            <a:r>
              <a:rPr lang="en-US" sz="1600" kern="0" dirty="0" err="1">
                <a:solidFill>
                  <a:srgbClr val="FFFFFF"/>
                </a:solidFill>
                <a:latin typeface="Arial"/>
                <a:cs typeface="+mn-cs"/>
              </a:rPr>
              <a:t>Innovus</a:t>
            </a:r>
            <a:r>
              <a:rPr lang="en-US" sz="1600" kern="0" baseline="30000" dirty="0">
                <a:solidFill>
                  <a:srgbClr val="FFFFFF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132865" y="2147870"/>
            <a:ext cx="1630135" cy="699619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Synthesis CPF</a:t>
            </a:r>
          </a:p>
        </p:txBody>
      </p:sp>
      <p:cxnSp>
        <p:nvCxnSpPr>
          <p:cNvPr id="25" name="Straight Arrow Connector 24"/>
          <p:cNvCxnSpPr>
            <a:stCxn id="19" idx="3"/>
            <a:endCxn id="39" idx="1"/>
          </p:cNvCxnSpPr>
          <p:nvPr/>
        </p:nvCxnSpPr>
        <p:spPr>
          <a:xfrm>
            <a:off x="6782481" y="1642590"/>
            <a:ext cx="350384" cy="1687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tailEnd type="arrow"/>
          </a:ln>
          <a:effectLst/>
        </p:spPr>
      </p:cxnSp>
      <p:cxnSp>
        <p:nvCxnSpPr>
          <p:cNvPr id="26" name="Elbow Connector 25"/>
          <p:cNvCxnSpPr>
            <a:stCxn id="24" idx="2"/>
          </p:cNvCxnSpPr>
          <p:nvPr/>
        </p:nvCxnSpPr>
        <p:spPr>
          <a:xfrm rot="5400000">
            <a:off x="7238314" y="2371075"/>
            <a:ext cx="233204" cy="1186033"/>
          </a:xfrm>
          <a:prstGeom prst="bentConnector2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7132864" y="3158430"/>
            <a:ext cx="1630136" cy="699619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Implementation CPF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782481" y="3391633"/>
            <a:ext cx="350384" cy="0"/>
          </a:xfrm>
          <a:prstGeom prst="straightConnector1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9" name="Rounded Rectangle 28"/>
          <p:cNvSpPr/>
          <p:nvPr/>
        </p:nvSpPr>
        <p:spPr>
          <a:xfrm>
            <a:off x="4589516" y="3624840"/>
            <a:ext cx="2172380" cy="699619"/>
          </a:xfrm>
          <a:prstGeom prst="roundRect">
            <a:avLst/>
          </a:prstGeom>
          <a:solidFill>
            <a:srgbClr val="FFFF00"/>
          </a:solidFill>
          <a:ln w="25400" cap="flat" cmpd="sng" algn="ctr">
            <a:solidFill>
              <a:srgbClr val="32B4CE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000000"/>
                </a:solidFill>
                <a:latin typeface="Arial"/>
                <a:cs typeface="+mn-cs"/>
              </a:rPr>
              <a:t>Implementation (</a:t>
            </a:r>
            <a:r>
              <a:rPr lang="en-US" sz="1600" kern="0" dirty="0" err="1">
                <a:solidFill>
                  <a:srgbClr val="000000"/>
                </a:solidFill>
                <a:latin typeface="Arial"/>
                <a:cs typeface="+mn-cs"/>
              </a:rPr>
              <a:t>Innovus</a:t>
            </a:r>
            <a:r>
              <a:rPr lang="en-US" sz="1600" kern="0" baseline="30000" dirty="0">
                <a:solidFill>
                  <a:srgbClr val="000000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000000"/>
                </a:solidFill>
                <a:latin typeface="Arial"/>
                <a:cs typeface="+mn-cs"/>
              </a:rPr>
              <a:t>) ECOs</a:t>
            </a:r>
          </a:p>
        </p:txBody>
      </p:sp>
      <p:sp>
        <p:nvSpPr>
          <p:cNvPr id="30" name="Oval 29"/>
          <p:cNvSpPr/>
          <p:nvPr/>
        </p:nvSpPr>
        <p:spPr>
          <a:xfrm>
            <a:off x="809625" y="2491229"/>
            <a:ext cx="1809750" cy="757920"/>
          </a:xfrm>
          <a:prstGeom prst="ellipse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Logical LP Checks (CLP</a:t>
            </a:r>
            <a:r>
              <a:rPr lang="en-US" sz="1600" kern="0" baseline="30000" dirty="0">
                <a:solidFill>
                  <a:srgbClr val="FFFFFF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)</a:t>
            </a:r>
          </a:p>
        </p:txBody>
      </p:sp>
      <p:cxnSp>
        <p:nvCxnSpPr>
          <p:cNvPr id="31" name="Straight Arrow Connector 30"/>
          <p:cNvCxnSpPr>
            <a:stCxn id="17" idx="2"/>
            <a:endCxn id="30" idx="0"/>
          </p:cNvCxnSpPr>
          <p:nvPr/>
        </p:nvCxnSpPr>
        <p:spPr>
          <a:xfrm flipH="1">
            <a:off x="1714500" y="1992399"/>
            <a:ext cx="1521" cy="498831"/>
          </a:xfrm>
          <a:prstGeom prst="straightConnector1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2" name="Elbow Connector 31"/>
          <p:cNvCxnSpPr>
            <a:stCxn id="27" idx="2"/>
            <a:endCxn id="29" idx="3"/>
          </p:cNvCxnSpPr>
          <p:nvPr/>
        </p:nvCxnSpPr>
        <p:spPr>
          <a:xfrm rot="5400000">
            <a:off x="7296615" y="3323331"/>
            <a:ext cx="116601" cy="1186036"/>
          </a:xfrm>
          <a:prstGeom prst="bentConnector2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3" name="Straight Arrow Connector 32"/>
          <p:cNvCxnSpPr>
            <a:stCxn id="29" idx="1"/>
          </p:cNvCxnSpPr>
          <p:nvPr/>
        </p:nvCxnSpPr>
        <p:spPr>
          <a:xfrm flipH="1">
            <a:off x="3918781" y="3974649"/>
            <a:ext cx="670735" cy="1"/>
          </a:xfrm>
          <a:prstGeom prst="straightConnector1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2507797" y="3624840"/>
            <a:ext cx="1401536" cy="699619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Final CPF</a:t>
            </a:r>
          </a:p>
        </p:txBody>
      </p:sp>
      <p:cxnSp>
        <p:nvCxnSpPr>
          <p:cNvPr id="35" name="Straight Arrow Connector 34"/>
          <p:cNvCxnSpPr>
            <a:stCxn id="34" idx="1"/>
            <a:endCxn id="38" idx="6"/>
          </p:cNvCxnSpPr>
          <p:nvPr/>
        </p:nvCxnSpPr>
        <p:spPr>
          <a:xfrm flipH="1">
            <a:off x="2227491" y="3974650"/>
            <a:ext cx="280306" cy="2291"/>
          </a:xfrm>
          <a:prstGeom prst="straightConnector1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8" name="Oval 37"/>
          <p:cNvSpPr/>
          <p:nvPr/>
        </p:nvSpPr>
        <p:spPr>
          <a:xfrm>
            <a:off x="333375" y="3597981"/>
            <a:ext cx="1894116" cy="757920"/>
          </a:xfrm>
          <a:prstGeom prst="ellipse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Physical LP Checks (CLP</a:t>
            </a:r>
            <a:r>
              <a:rPr lang="en-US" sz="1600" kern="0" baseline="30000" dirty="0">
                <a:solidFill>
                  <a:srgbClr val="FFFFFF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)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132865" y="1294467"/>
            <a:ext cx="1630135" cy="699619"/>
          </a:xfrm>
          <a:prstGeom prst="rect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XMIPA</a:t>
            </a:r>
            <a:r>
              <a:rPr lang="en-US" sz="1600" kern="0" baseline="30000" dirty="0">
                <a:solidFill>
                  <a:srgbClr val="FFFFFF"/>
                </a:solidFill>
                <a:latin typeface="Arial"/>
                <a:cs typeface="+mn-cs"/>
              </a:rPr>
              <a:t>®</a:t>
            </a: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EC</a:t>
            </a:r>
          </a:p>
        </p:txBody>
      </p:sp>
      <p:cxnSp>
        <p:nvCxnSpPr>
          <p:cNvPr id="40" name="Elbow Connector 39"/>
          <p:cNvCxnSpPr>
            <a:stCxn id="17" idx="3"/>
            <a:endCxn id="39" idx="0"/>
          </p:cNvCxnSpPr>
          <p:nvPr/>
        </p:nvCxnSpPr>
        <p:spPr>
          <a:xfrm flipV="1">
            <a:off x="2732134" y="1294467"/>
            <a:ext cx="5215799" cy="348123"/>
          </a:xfrm>
          <a:prstGeom prst="bentConnector4">
            <a:avLst>
              <a:gd name="adj1" fmla="val 3533"/>
              <a:gd name="adj2" fmla="val 191688"/>
            </a:avLst>
          </a:prstGeom>
          <a:noFill/>
          <a:ln w="25400" cap="flat" cmpd="sng" algn="ctr">
            <a:solidFill>
              <a:srgbClr val="0000FF"/>
            </a:solidFill>
            <a:prstDash val="solid"/>
            <a:tailEnd type="arrow"/>
          </a:ln>
          <a:effectLst/>
        </p:spPr>
      </p:cxnSp>
      <p:cxnSp>
        <p:nvCxnSpPr>
          <p:cNvPr id="41" name="Straight Arrow Connector 40"/>
          <p:cNvCxnSpPr>
            <a:endCxn id="24" idx="1"/>
          </p:cNvCxnSpPr>
          <p:nvPr/>
        </p:nvCxnSpPr>
        <p:spPr>
          <a:xfrm>
            <a:off x="6782485" y="2491229"/>
            <a:ext cx="350381" cy="6450"/>
          </a:xfrm>
          <a:prstGeom prst="straightConnector1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2" name="Rectangle 41"/>
          <p:cNvSpPr/>
          <p:nvPr/>
        </p:nvSpPr>
        <p:spPr>
          <a:xfrm>
            <a:off x="3058552" y="1294806"/>
            <a:ext cx="1225129" cy="699619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kern="0" dirty="0">
                <a:solidFill>
                  <a:srgbClr val="FFFFFF"/>
                </a:solidFill>
                <a:latin typeface="Arial"/>
                <a:cs typeface="+mn-cs"/>
              </a:rPr>
              <a:t>Integrated CPF</a:t>
            </a:r>
          </a:p>
        </p:txBody>
      </p:sp>
      <p:cxnSp>
        <p:nvCxnSpPr>
          <p:cNvPr id="46" name="Elbow Connector 45"/>
          <p:cNvCxnSpPr>
            <a:endCxn id="20" idx="1"/>
          </p:cNvCxnSpPr>
          <p:nvPr/>
        </p:nvCxnSpPr>
        <p:spPr>
          <a:xfrm>
            <a:off x="2732131" y="1644615"/>
            <a:ext cx="1877970" cy="775326"/>
          </a:xfrm>
          <a:prstGeom prst="bentConnector3">
            <a:avLst>
              <a:gd name="adj1" fmla="val 90290"/>
            </a:avLst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5" name="Straight Arrow Connector 74"/>
          <p:cNvCxnSpPr>
            <a:stCxn id="42" idx="3"/>
            <a:endCxn id="19" idx="1"/>
          </p:cNvCxnSpPr>
          <p:nvPr/>
        </p:nvCxnSpPr>
        <p:spPr>
          <a:xfrm flipV="1">
            <a:off x="4283681" y="1642590"/>
            <a:ext cx="326420" cy="2026"/>
          </a:xfrm>
          <a:prstGeom prst="straightConnector1">
            <a:avLst/>
          </a:prstGeom>
          <a:noFill/>
          <a:ln w="25400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6012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 smtClean="0"/>
              <a:t>Evidence</a:t>
            </a:r>
            <a:endParaRPr lang="en-US" altLang="en-US" dirty="0" smtClean="0"/>
          </a:p>
        </p:txBody>
      </p:sp>
      <p:sp>
        <p:nvSpPr>
          <p:cNvPr id="15362" name="Content Placeholder 1"/>
          <p:cNvSpPr>
            <a:spLocks noGrp="1"/>
          </p:cNvSpPr>
          <p:nvPr>
            <p:ph sz="half" idx="1"/>
          </p:nvPr>
        </p:nvSpPr>
        <p:spPr>
          <a:xfrm>
            <a:off x="333380" y="889399"/>
            <a:ext cx="4157663" cy="3873101"/>
          </a:xfrm>
        </p:spPr>
        <p:txBody>
          <a:bodyPr>
            <a:normAutofit fontScale="55000" lnSpcReduction="20000"/>
          </a:bodyPr>
          <a:lstStyle/>
          <a:p>
            <a:r>
              <a:rPr lang="en-US" altLang="en-US" dirty="0" smtClean="0"/>
              <a:t>Proposed Hierarchical PI (CPF) approach applied on low power mixed-signal SoC development enabled</a:t>
            </a:r>
          </a:p>
          <a:p>
            <a:pPr lvl="1"/>
            <a:r>
              <a:rPr lang="en-US" altLang="en-US" dirty="0" smtClean="0"/>
              <a:t>Independent &amp; timely IP maturity before SoC</a:t>
            </a:r>
          </a:p>
          <a:p>
            <a:pPr lvl="1"/>
            <a:r>
              <a:rPr lang="en-US" altLang="en-US" dirty="0" smtClean="0"/>
              <a:t>Methodology &amp; tool enhancements in collaboration with Cadence </a:t>
            </a:r>
          </a:p>
          <a:p>
            <a:pPr lvl="1"/>
            <a:r>
              <a:rPr lang="en-US" altLang="en-US" dirty="0" smtClean="0"/>
              <a:t>Early verification using Design CPF of MSIPs</a:t>
            </a:r>
          </a:p>
          <a:p>
            <a:pPr lvl="1"/>
            <a:r>
              <a:rPr lang="en-US" altLang="en-US" dirty="0" smtClean="0">
                <a:sym typeface="Wingdings" panose="05000000000000000000" pitchFamily="2" charset="2"/>
              </a:rPr>
              <a:t>V</a:t>
            </a:r>
            <a:r>
              <a:rPr lang="en-US" altLang="en-US" dirty="0" smtClean="0"/>
              <a:t>alidated integrated CPF </a:t>
            </a:r>
            <a:r>
              <a:rPr lang="en-US" altLang="en-US" dirty="0" smtClean="0">
                <a:sym typeface="Wingdings" panose="05000000000000000000" pitchFamily="2" charset="2"/>
              </a:rPr>
              <a:t> Through </a:t>
            </a:r>
            <a:r>
              <a:rPr lang="en-US" altLang="en-US" dirty="0" smtClean="0"/>
              <a:t>CLP </a:t>
            </a:r>
            <a:r>
              <a:rPr lang="en-US" altLang="en-US" dirty="0"/>
              <a:t>based PI integration 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Early </a:t>
            </a:r>
            <a:r>
              <a:rPr lang="en-US" altLang="en-US" dirty="0"/>
              <a:t>verification before synthesis </a:t>
            </a:r>
            <a:r>
              <a:rPr lang="en-US" altLang="en-US" dirty="0" smtClean="0">
                <a:sym typeface="Wingdings" panose="05000000000000000000" pitchFamily="2" charset="2"/>
              </a:rPr>
              <a:t> Through </a:t>
            </a:r>
            <a:r>
              <a:rPr lang="en-US" altLang="en-US" dirty="0" smtClean="0"/>
              <a:t>Logical RTL based CLP check</a:t>
            </a:r>
          </a:p>
          <a:p>
            <a:pPr lvl="1"/>
            <a:r>
              <a:rPr lang="en-US" altLang="en-US" dirty="0"/>
              <a:t>PA RTL DV quality improvement &amp; correlation to implementation </a:t>
            </a:r>
            <a:r>
              <a:rPr lang="en-US" altLang="en-US" dirty="0" smtClean="0">
                <a:sym typeface="Wingdings" panose="05000000000000000000" pitchFamily="2" charset="2"/>
              </a:rPr>
              <a:t> Through </a:t>
            </a:r>
            <a:r>
              <a:rPr lang="en-US" altLang="en-US" dirty="0" smtClean="0"/>
              <a:t>XMIPA</a:t>
            </a:r>
            <a:r>
              <a:rPr lang="en-US" altLang="en-US" baseline="30000" dirty="0" smtClean="0"/>
              <a:t>®</a:t>
            </a:r>
            <a:r>
              <a:rPr lang="en-US" altLang="en-US" dirty="0"/>
              <a:t> </a:t>
            </a:r>
            <a:r>
              <a:rPr lang="en-US" altLang="en-US" dirty="0" smtClean="0"/>
              <a:t>(LPS EC)</a:t>
            </a:r>
          </a:p>
          <a:p>
            <a:r>
              <a:rPr lang="en-US" altLang="en-US" dirty="0" smtClean="0">
                <a:solidFill>
                  <a:srgbClr val="3333CC"/>
                </a:solidFill>
              </a:rPr>
              <a:t>Baseline methodology applied </a:t>
            </a:r>
            <a:r>
              <a:rPr lang="en-US" altLang="en-US" dirty="0" smtClean="0"/>
              <a:t>for MS SoC platform development</a:t>
            </a:r>
          </a:p>
          <a:p>
            <a:pPr lvl="1"/>
            <a:r>
              <a:rPr lang="en-US" altLang="en-US" dirty="0" smtClean="0"/>
              <a:t>Early identification of design and integration issues </a:t>
            </a:r>
          </a:p>
          <a:p>
            <a:r>
              <a:rPr lang="en-US" altLang="en-US" dirty="0" smtClean="0"/>
              <a:t>Improvement in SoC PI capture </a:t>
            </a:r>
            <a:r>
              <a:rPr lang="en-US" altLang="en-US" dirty="0" smtClean="0">
                <a:solidFill>
                  <a:srgbClr val="3333CC"/>
                </a:solidFill>
              </a:rPr>
              <a:t>complexity (10x) and Cycle times</a:t>
            </a:r>
          </a:p>
          <a:p>
            <a:pPr lvl="1"/>
            <a:endParaRPr lang="en-US" alt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608575" y="712515"/>
            <a:ext cx="1487425" cy="657872"/>
          </a:xfrm>
          <a:prstGeom prst="rect">
            <a:avLst/>
          </a:prstGeom>
          <a:solidFill>
            <a:srgbClr val="00B050"/>
          </a:solidFill>
        </p:spPr>
        <p:txBody>
          <a:bodyPr wrap="square" lIns="57150" tIns="28575" rIns="57150" bIns="28575" rtlCol="0">
            <a:spAutoFit/>
          </a:bodyPr>
          <a:lstStyle/>
          <a:p>
            <a:r>
              <a:rPr lang="en-IN" sz="1300" b="1" i="1" dirty="0">
                <a:solidFill>
                  <a:schemeClr val="bg1"/>
                </a:solidFill>
              </a:rPr>
              <a:t>CLP check statistics</a:t>
            </a:r>
          </a:p>
          <a:p>
            <a:r>
              <a:rPr lang="en-IN" sz="1300" b="1" i="1" dirty="0">
                <a:solidFill>
                  <a:schemeClr val="bg1"/>
                </a:solidFill>
              </a:rPr>
              <a:t>Static PI correctness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90247" y="700571"/>
            <a:ext cx="1760097" cy="457818"/>
          </a:xfrm>
          <a:prstGeom prst="rect">
            <a:avLst/>
          </a:prstGeom>
          <a:solidFill>
            <a:srgbClr val="00B050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300" b="1" i="1" dirty="0">
                <a:solidFill>
                  <a:schemeClr val="bg1"/>
                </a:solidFill>
              </a:rPr>
              <a:t>LP DV statistics</a:t>
            </a:r>
          </a:p>
          <a:p>
            <a:r>
              <a:rPr lang="en-IN" sz="1300" b="1" i="1" dirty="0">
                <a:solidFill>
                  <a:schemeClr val="bg1"/>
                </a:solidFill>
              </a:rPr>
              <a:t>Dynamic PI correctness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20485"/>
            <a:ext cx="2045766" cy="1042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818" y="3557167"/>
            <a:ext cx="2261241" cy="963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6708818" y="3270416"/>
            <a:ext cx="1623842" cy="257763"/>
          </a:xfrm>
          <a:prstGeom prst="rect">
            <a:avLst/>
          </a:prstGeom>
          <a:solidFill>
            <a:srgbClr val="00B050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300" b="1" i="1" dirty="0">
                <a:solidFill>
                  <a:schemeClr val="bg1"/>
                </a:solidFill>
              </a:rPr>
              <a:t>PI creation cycle-time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572000" y="3238500"/>
            <a:ext cx="1763303" cy="257763"/>
          </a:xfrm>
          <a:prstGeom prst="rect">
            <a:avLst/>
          </a:prstGeom>
          <a:solidFill>
            <a:srgbClr val="00B050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300" b="1" i="1" dirty="0">
                <a:solidFill>
                  <a:schemeClr val="bg1"/>
                </a:solidFill>
              </a:rPr>
              <a:t>PI complexity reduction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8" t="7786" r="18293" b="8836"/>
          <a:stretch/>
        </p:blipFill>
        <p:spPr bwMode="auto">
          <a:xfrm>
            <a:off x="4572000" y="1162782"/>
            <a:ext cx="2054995" cy="203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2" t="8247" r="18272" b="6384"/>
          <a:stretch/>
        </p:blipFill>
        <p:spPr bwMode="auto">
          <a:xfrm>
            <a:off x="6749924" y="1154252"/>
            <a:ext cx="2179028" cy="207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uiExpand="1" build="p"/>
      <p:bldP spid="15" grpId="0" animBg="1"/>
      <p:bldP spid="24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Developed and intercepted efficient, robust, hierarchical low power design, integration, and verification methodology</a:t>
            </a:r>
          </a:p>
          <a:p>
            <a:pPr lvl="1"/>
            <a:r>
              <a:rPr lang="en-US" altLang="en-US" dirty="0" smtClean="0"/>
              <a:t>Applied with CPF as PI format</a:t>
            </a:r>
          </a:p>
          <a:p>
            <a:pPr lvl="1"/>
            <a:r>
              <a:rPr lang="en-US" altLang="en-US" dirty="0" smtClean="0"/>
              <a:t>Concepts and flows are generic </a:t>
            </a:r>
            <a:r>
              <a:rPr lang="en-US" altLang="en-US" dirty="0" smtClean="0">
                <a:sym typeface="Wingdings" panose="05000000000000000000" pitchFamily="2" charset="2"/>
              </a:rPr>
              <a:t> A</a:t>
            </a:r>
            <a:r>
              <a:rPr lang="en-US" altLang="en-US" dirty="0" smtClean="0"/>
              <a:t>pplicable to IEEE 1801/UPF with no or insignificant additional effort</a:t>
            </a:r>
          </a:p>
          <a:p>
            <a:r>
              <a:rPr lang="en-US" altLang="en-US" dirty="0" smtClean="0"/>
              <a:t>Early maturity of IPs before SoC </a:t>
            </a:r>
            <a:r>
              <a:rPr lang="en-US" altLang="en-US" dirty="0" smtClean="0">
                <a:sym typeface="Wingdings" panose="05000000000000000000" pitchFamily="2" charset="2"/>
              </a:rPr>
              <a:t></a:t>
            </a:r>
            <a:r>
              <a:rPr lang="en-US" altLang="en-US" dirty="0" smtClean="0"/>
              <a:t> Rich portfolio of reusable IPs for future SoCs</a:t>
            </a:r>
          </a:p>
          <a:p>
            <a:r>
              <a:rPr lang="en-US" altLang="en-US" dirty="0" smtClean="0"/>
              <a:t>Proven, efficient SoC power integration flow </a:t>
            </a:r>
            <a:r>
              <a:rPr lang="en-US" altLang="en-US" dirty="0" smtClean="0">
                <a:sym typeface="Wingdings" panose="05000000000000000000" pitchFamily="2" charset="2"/>
              </a:rPr>
              <a:t></a:t>
            </a:r>
            <a:r>
              <a:rPr lang="en-US" altLang="en-US" dirty="0" smtClean="0"/>
              <a:t> Reusable for future SoCs</a:t>
            </a:r>
          </a:p>
          <a:p>
            <a:r>
              <a:rPr lang="en-US" altLang="en-US" dirty="0" smtClean="0"/>
              <a:t>Enabled industry leading mixed-signal low power SoC with competitive power performance</a:t>
            </a:r>
          </a:p>
          <a:p>
            <a:r>
              <a:rPr lang="en-US" altLang="en-US" dirty="0" smtClean="0"/>
              <a:t>Limitations &amp; Future scope</a:t>
            </a:r>
          </a:p>
          <a:p>
            <a:pPr lvl="1"/>
            <a:r>
              <a:rPr lang="en-US" altLang="en-US" dirty="0" smtClean="0"/>
              <a:t>Enhancement of SoC level IPXACT</a:t>
            </a:r>
            <a:r>
              <a:rPr lang="en-US" altLang="en-US" baseline="30000" dirty="0" smtClean="0"/>
              <a:t>®</a:t>
            </a:r>
            <a:r>
              <a:rPr lang="en-US" altLang="en-US" dirty="0" smtClean="0"/>
              <a:t> based isolation rules automation using pin power domain information</a:t>
            </a:r>
            <a:endParaRPr lang="en-US" altLang="en-US" baseline="30000" dirty="0" smtClean="0"/>
          </a:p>
          <a:p>
            <a:pPr lvl="1"/>
            <a:r>
              <a:rPr lang="en-US" altLang="en-US" dirty="0" smtClean="0"/>
              <a:t>Full automation for manually coded simplified SoC CPF</a:t>
            </a:r>
          </a:p>
          <a:p>
            <a:pPr lvl="1"/>
            <a:r>
              <a:rPr lang="en-US" altLang="en-US" dirty="0" smtClean="0"/>
              <a:t>Apply proposed method on a UPF based PI to identify and bridge any PI format specific gaps</a:t>
            </a:r>
          </a:p>
          <a:p>
            <a:pPr lvl="1"/>
            <a:endParaRPr lang="en-US" altLang="en-US" dirty="0" smtClean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 smtClean="0"/>
              <a:t>Summary</a:t>
            </a:r>
            <a:endParaRPr lang="en-US" alt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9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Luke Lang and LP team </a:t>
            </a:r>
            <a:r>
              <a:rPr lang="en-US" dirty="0" smtClean="0"/>
              <a:t>from </a:t>
            </a:r>
            <a:r>
              <a:rPr lang="en-US" dirty="0" smtClean="0">
                <a:solidFill>
                  <a:srgbClr val="0000FF"/>
                </a:solidFill>
              </a:rPr>
              <a:t>Cadence Design Systems</a:t>
            </a:r>
            <a:r>
              <a:rPr lang="en-US" dirty="0" smtClean="0"/>
              <a:t> for continuous, extensive support towards maturity of all related tools and enabling interception of the Hierarchical CPF methodology, CLP based CPF integration and LP checks</a:t>
            </a:r>
          </a:p>
          <a:p>
            <a:r>
              <a:rPr lang="en-US" b="1" dirty="0" smtClean="0"/>
              <a:t>Mark Jung and Nikhil Sangani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0000FF"/>
                </a:solidFill>
              </a:rPr>
              <a:t>Texas Instruments </a:t>
            </a:r>
            <a:r>
              <a:rPr lang="en-US" dirty="0" smtClean="0"/>
              <a:t>for concept and automation of IP deliverable based isolation rules at SoC level</a:t>
            </a:r>
          </a:p>
          <a:p>
            <a:r>
              <a:rPr lang="en-US" b="1" dirty="0" smtClean="0"/>
              <a:t>Vivek Gandhi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0000FF"/>
                </a:solidFill>
              </a:rPr>
              <a:t>Texas Instruments</a:t>
            </a:r>
            <a:r>
              <a:rPr lang="en-US" dirty="0" smtClean="0"/>
              <a:t> and </a:t>
            </a:r>
            <a:r>
              <a:rPr lang="en-US" b="1" dirty="0" smtClean="0"/>
              <a:t>Sushmitha T G, Sunita T &amp; Abhishek K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0000FF"/>
                </a:solidFill>
              </a:rPr>
              <a:t>Karmic Design Systems </a:t>
            </a:r>
            <a:r>
              <a:rPr lang="en-US" dirty="0" smtClean="0"/>
              <a:t>for interception of integrated CPF for LP DV &amp; AMS co-simulation</a:t>
            </a:r>
            <a:endParaRPr lang="en-US" dirty="0"/>
          </a:p>
          <a:p>
            <a:r>
              <a:rPr lang="en-US" b="1" dirty="0" smtClean="0"/>
              <a:t>Ayaskanta Behera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0000FF"/>
                </a:solidFill>
              </a:rPr>
              <a:t>Texas Instruments </a:t>
            </a:r>
            <a:r>
              <a:rPr lang="en-US" dirty="0" smtClean="0"/>
              <a:t>for assisting with CLP based CPF integration </a:t>
            </a:r>
          </a:p>
          <a:p>
            <a:r>
              <a:rPr lang="en-US" b="1" dirty="0" smtClean="0"/>
              <a:t>Sunil Kelahatti, Shalini Eswaran, Ajith Subramonia, and </a:t>
            </a:r>
            <a:r>
              <a:rPr lang="en-US" b="1" dirty="0" err="1" smtClean="0"/>
              <a:t>Jagdish</a:t>
            </a:r>
            <a:r>
              <a:rPr lang="en-US" b="1" dirty="0" smtClean="0"/>
              <a:t> C Rao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0000FF"/>
                </a:solidFill>
              </a:rPr>
              <a:t>Texas Instruments</a:t>
            </a:r>
            <a:r>
              <a:rPr lang="en-US" dirty="0" smtClean="0"/>
              <a:t> for their continuous motivation and support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C1AE9-6FEC-493B-8F8C-E97A5690EA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Increasing functional complexity on mixed-signal (MS) SoCs</a:t>
            </a:r>
          </a:p>
          <a:p>
            <a:r>
              <a:rPr lang="en-US" dirty="0" smtClean="0"/>
              <a:t>Need for achieving lowest power consumption, compressed time to market</a:t>
            </a:r>
          </a:p>
          <a:p>
            <a:r>
              <a:rPr lang="en-US" dirty="0" smtClean="0"/>
              <a:t>Newly evolving ultra-low power SoC architectures require highly complex on chip power management (PM)</a:t>
            </a:r>
          </a:p>
          <a:p>
            <a:r>
              <a:rPr lang="en-US" dirty="0" smtClean="0"/>
              <a:t>Various levels of PM requirements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Architectural, structural and electrical</a:t>
            </a:r>
          </a:p>
          <a:p>
            <a:r>
              <a:rPr lang="en-US" dirty="0" smtClean="0"/>
              <a:t>Existing methods of SoC PI capture are effective, but inefficient </a:t>
            </a:r>
            <a:r>
              <a:rPr lang="en-US" dirty="0" smtClean="0">
                <a:sym typeface="Wingdings" panose="05000000000000000000" pitchFamily="2" charset="2"/>
              </a:rPr>
              <a:t> Manual, e</a:t>
            </a:r>
            <a:r>
              <a:rPr lang="en-US" dirty="0" smtClean="0"/>
              <a:t>rror prone and time consuming</a:t>
            </a:r>
          </a:p>
          <a:p>
            <a:r>
              <a:rPr lang="en-US" dirty="0" smtClean="0"/>
              <a:t>Necessitates </a:t>
            </a:r>
            <a:r>
              <a:rPr lang="en-US" dirty="0"/>
              <a:t>robust power intent (PI) specification, PM integration, implementation and </a:t>
            </a:r>
            <a:r>
              <a:rPr lang="en-US" dirty="0" smtClean="0"/>
              <a:t>verification methods</a:t>
            </a:r>
            <a:endParaRPr lang="en-US" dirty="0"/>
          </a:p>
          <a:p>
            <a:r>
              <a:rPr lang="en-US" dirty="0" smtClean="0"/>
              <a:t>Should be consistent at all levels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Library components, IPs (Soft, Hard, digital &amp; MSIPs) and SoC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Motivation &amp; Problem Statement</a:t>
            </a:r>
            <a:endParaRPr lang="en-US" altLang="en-US" baseline="-25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3564-94BE-4848-AE0B-3AC6E6003F7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888999"/>
            <a:ext cx="8467328" cy="145415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Low power (LP) methodology formalized only at SoC toplevel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Custom handled at IP level including complex MSIPs</a:t>
            </a:r>
          </a:p>
          <a:p>
            <a:r>
              <a:rPr lang="en-US" dirty="0" smtClean="0"/>
              <a:t>Significant differences between PIs used for implementation and verification</a:t>
            </a:r>
          </a:p>
          <a:p>
            <a:r>
              <a:rPr lang="en-US" dirty="0" smtClean="0"/>
              <a:t>Quality gaps &amp; execution bottleneck due to </a:t>
            </a:r>
            <a:r>
              <a:rPr lang="en-US" dirty="0" smtClean="0">
                <a:solidFill>
                  <a:srgbClr val="FF0000"/>
                </a:solidFill>
              </a:rPr>
              <a:t>absence of phased, reusable and hierarchical</a:t>
            </a:r>
            <a:r>
              <a:rPr lang="en-US" dirty="0" smtClean="0"/>
              <a:t> LP implementation and verification</a:t>
            </a:r>
          </a:p>
          <a:p>
            <a:r>
              <a:rPr lang="en-US" dirty="0" smtClean="0"/>
              <a:t>Power up sequence &amp; verification criticality</a:t>
            </a:r>
            <a:endParaRPr lang="en-US" dirty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Integration and Verification Challenges</a:t>
            </a:r>
            <a:endParaRPr lang="en-US" alt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3564-94BE-4848-AE0B-3AC6E6003F7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27" y="2303418"/>
            <a:ext cx="7685748" cy="197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1762125" y="4365670"/>
            <a:ext cx="6361627" cy="0"/>
          </a:xfrm>
          <a:prstGeom prst="straightConnector1">
            <a:avLst/>
          </a:prstGeom>
          <a:ln w="2540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57250" y="4365670"/>
            <a:ext cx="904875" cy="0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1781647" y="2483181"/>
            <a:ext cx="6362228" cy="1769719"/>
          </a:xfrm>
          <a:prstGeom prst="roundRect">
            <a:avLst/>
          </a:prstGeom>
          <a:noFill/>
          <a:ln w="5080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IN"/>
          </a:p>
        </p:txBody>
      </p:sp>
      <p:sp>
        <p:nvSpPr>
          <p:cNvPr id="10" name="Rectangle 9"/>
          <p:cNvSpPr/>
          <p:nvPr/>
        </p:nvSpPr>
        <p:spPr>
          <a:xfrm>
            <a:off x="381000" y="4403046"/>
            <a:ext cx="2190750" cy="365484"/>
          </a:xfrm>
          <a:prstGeom prst="rect">
            <a:avLst/>
          </a:prstGeom>
        </p:spPr>
        <p:txBody>
          <a:bodyPr wrap="square" lIns="57150" tIns="28575" rIns="57150" bIns="28575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</a:rPr>
              <a:t>Considered AON for implementation </a:t>
            </a:r>
          </a:p>
          <a:p>
            <a:r>
              <a:rPr lang="en-US" sz="1000" dirty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sz="1000" b="1" dirty="0">
                <a:solidFill>
                  <a:srgbClr val="00B050"/>
                </a:solidFill>
              </a:rPr>
              <a:t>Verification is critical</a:t>
            </a:r>
            <a:endParaRPr lang="en-IN" sz="1000" dirty="0"/>
          </a:p>
        </p:txBody>
      </p:sp>
      <p:sp>
        <p:nvSpPr>
          <p:cNvPr id="5" name="Rectangle 4"/>
          <p:cNvSpPr/>
          <p:nvPr/>
        </p:nvSpPr>
        <p:spPr>
          <a:xfrm>
            <a:off x="3571875" y="4388304"/>
            <a:ext cx="3238500" cy="278946"/>
          </a:xfrm>
          <a:prstGeom prst="rect">
            <a:avLst/>
          </a:prstGeom>
        </p:spPr>
        <p:txBody>
          <a:bodyPr lIns="57150" tIns="28575" rIns="57150" bIns="28575">
            <a:no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Complete Power modes considered for SoC implementation</a:t>
            </a:r>
            <a:endParaRPr lang="en-IN" sz="1000" dirty="0"/>
          </a:p>
        </p:txBody>
      </p:sp>
      <p:sp>
        <p:nvSpPr>
          <p:cNvPr id="23" name="Rounded Rectangle 22"/>
          <p:cNvSpPr/>
          <p:nvPr/>
        </p:nvSpPr>
        <p:spPr>
          <a:xfrm>
            <a:off x="845022" y="2483181"/>
            <a:ext cx="917104" cy="1769719"/>
          </a:xfrm>
          <a:prstGeom prst="roundRect">
            <a:avLst/>
          </a:prstGeom>
          <a:noFill/>
          <a:ln w="508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809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/>
      <p:bldP spid="5" grpId="0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3238500"/>
            <a:ext cx="8467328" cy="139065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u="sng" dirty="0" smtClean="0"/>
              <a:t>Limitations</a:t>
            </a:r>
          </a:p>
          <a:p>
            <a:r>
              <a:rPr lang="en-US" dirty="0" smtClean="0"/>
              <a:t>IPs developed and verified for functionality only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PPA &amp; schedule </a:t>
            </a:r>
            <a:r>
              <a:rPr lang="en-US" dirty="0" smtClean="0"/>
              <a:t>surprise after SoC integration</a:t>
            </a:r>
          </a:p>
          <a:p>
            <a:r>
              <a:rPr lang="en-US" dirty="0" smtClean="0"/>
              <a:t>Issue with low power cells in IP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Late IP changes</a:t>
            </a:r>
          </a:p>
          <a:p>
            <a:r>
              <a:rPr lang="en-US" dirty="0" smtClean="0"/>
              <a:t>MSIP cannot be verified until its internal digital is implemented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Delays in MSIP focused verification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Current Low Power Design Methodology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3564-94BE-4848-AE0B-3AC6E6003F7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226" y="904875"/>
            <a:ext cx="6260524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4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>
                <a:solidFill>
                  <a:srgbClr val="3333CC"/>
                </a:solidFill>
              </a:rPr>
              <a:t>Goal:</a:t>
            </a:r>
            <a:r>
              <a:rPr lang="en-US" b="1" dirty="0">
                <a:solidFill>
                  <a:srgbClr val="3333CC"/>
                </a:solidFill>
              </a:rPr>
              <a:t> </a:t>
            </a:r>
            <a:r>
              <a:rPr lang="en-US" b="1" dirty="0" smtClean="0">
                <a:solidFill>
                  <a:srgbClr val="3333CC"/>
                </a:solidFill>
              </a:rPr>
              <a:t>Efficient</a:t>
            </a:r>
            <a:r>
              <a:rPr lang="en-US" b="1" dirty="0">
                <a:solidFill>
                  <a:srgbClr val="3333CC"/>
                </a:solidFill>
              </a:rPr>
              <a:t>, hierarchical and reusable power intent driven low power implementation and verification </a:t>
            </a:r>
            <a:r>
              <a:rPr lang="en-US" b="1" dirty="0" smtClean="0">
                <a:solidFill>
                  <a:srgbClr val="3333CC"/>
                </a:solidFill>
              </a:rPr>
              <a:t>methodology</a:t>
            </a:r>
            <a:endParaRPr lang="en-IN" dirty="0"/>
          </a:p>
          <a:p>
            <a:pPr marL="316508" indent="-321469">
              <a:buFont typeface="+mj-lt"/>
              <a:buAutoNum type="arabicPeriod"/>
            </a:pPr>
            <a:r>
              <a:rPr lang="en-IN" dirty="0"/>
              <a:t>Comprehend architectural intent in the power </a:t>
            </a:r>
            <a:r>
              <a:rPr lang="en-IN" dirty="0" smtClean="0"/>
              <a:t>description</a:t>
            </a:r>
            <a:endParaRPr lang="en-IN" dirty="0"/>
          </a:p>
          <a:p>
            <a:pPr lvl="1"/>
            <a:r>
              <a:rPr lang="en-US" dirty="0"/>
              <a:t>Custom isolation insertion requirement in addition to other low power design complexities</a:t>
            </a:r>
          </a:p>
          <a:p>
            <a:pPr lvl="1"/>
            <a:r>
              <a:rPr lang="en-US" dirty="0"/>
              <a:t>Custom design &amp; integration steps</a:t>
            </a:r>
          </a:p>
          <a:p>
            <a:pPr lvl="1"/>
            <a:r>
              <a:rPr lang="en-US" dirty="0"/>
              <a:t>Tool enhancements for CLP check, integration, and low power mixed-signal simulation</a:t>
            </a:r>
            <a:endParaRPr lang="en-IN" dirty="0" smtClean="0"/>
          </a:p>
          <a:p>
            <a:pPr marL="316508" indent="-321469">
              <a:buFont typeface="+mj-lt"/>
              <a:buAutoNum type="arabicPeriod"/>
            </a:pPr>
            <a:r>
              <a:rPr lang="en-IN" dirty="0" smtClean="0"/>
              <a:t>Single standard, uniform PI across flows</a:t>
            </a:r>
          </a:p>
          <a:p>
            <a:pPr marL="316508" indent="-321469">
              <a:buFont typeface="+mj-lt"/>
              <a:buAutoNum type="arabicPeriod"/>
            </a:pPr>
            <a:r>
              <a:rPr lang="en-IN" dirty="0" smtClean="0"/>
              <a:t>Develop IP power intent</a:t>
            </a:r>
          </a:p>
          <a:p>
            <a:pPr marL="316508" indent="-321469">
              <a:buFont typeface="+mj-lt"/>
              <a:buAutoNum type="arabicPeriod"/>
            </a:pPr>
            <a:r>
              <a:rPr lang="en-IN" dirty="0" smtClean="0"/>
              <a:t>Develop SoC power intent</a:t>
            </a:r>
          </a:p>
          <a:p>
            <a:pPr marL="316508" indent="-321469">
              <a:buFont typeface="+mj-lt"/>
              <a:buAutoNum type="arabicPeriod"/>
            </a:pPr>
            <a:r>
              <a:rPr lang="en-IN" dirty="0" smtClean="0"/>
              <a:t>Standardised PI use model across flows</a:t>
            </a:r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Proposed Solution &amp; Methodology Overview</a:t>
            </a:r>
            <a:endParaRPr lang="en-US" altLang="en-US" baseline="-25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4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889000"/>
            <a:ext cx="8467328" cy="273654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Logical connectivity is fully automated and mature using standard  HDLs</a:t>
            </a:r>
          </a:p>
          <a:p>
            <a:r>
              <a:rPr lang="en-US" dirty="0" smtClean="0"/>
              <a:t>Power connectivity and intent</a:t>
            </a:r>
          </a:p>
          <a:p>
            <a:pPr lvl="1"/>
            <a:r>
              <a:rPr lang="en-US" dirty="0" smtClean="0"/>
              <a:t>Independent parsers for various flows/tools </a:t>
            </a:r>
          </a:p>
          <a:p>
            <a:pPr lvl="1"/>
            <a:r>
              <a:rPr lang="en-US" dirty="0" smtClean="0"/>
              <a:t>Difficult to capture flat SoC PI, automate and maintain </a:t>
            </a:r>
            <a:br>
              <a:rPr lang="en-US" dirty="0" smtClean="0"/>
            </a:br>
            <a:r>
              <a:rPr lang="en-US" dirty="0" smtClean="0"/>
              <a:t>consistency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Standard common power format is required</a:t>
            </a:r>
          </a:p>
          <a:p>
            <a:r>
              <a:rPr lang="en-US" dirty="0" smtClean="0"/>
              <a:t>Different PI formats &amp; choice</a:t>
            </a:r>
          </a:p>
          <a:p>
            <a:pPr lvl="1"/>
            <a:r>
              <a:rPr lang="en-US" dirty="0" smtClean="0"/>
              <a:t>Choice between IEEE 1801 (UPF) and CPF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Used CPF due to better maturity of tools and flows 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Limitations with some PI constructs across tools</a:t>
            </a:r>
          </a:p>
          <a:p>
            <a:r>
              <a:rPr lang="en-US" dirty="0"/>
              <a:t>Enabled single PI (CPF) across flows </a:t>
            </a:r>
            <a:endParaRPr lang="en-IN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</a:t>
            </a:r>
            <a:r>
              <a:rPr lang="en-US" altLang="en-US" dirty="0" smtClean="0"/>
              <a:t>.  Single Standard, Uniform PI across Flows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3564-94BE-4848-AE0B-3AC6E6003F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4986735" y="889000"/>
            <a:ext cx="4157266" cy="3520281"/>
          </a:xfrm>
        </p:spPr>
        <p:txBody>
          <a:bodyPr>
            <a:normAutofit/>
          </a:bodyPr>
          <a:lstStyle/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522" y="1333500"/>
            <a:ext cx="4234554" cy="3050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90500" y="4153923"/>
            <a:ext cx="3333750" cy="413762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r>
              <a:rPr lang="en-IN" sz="1000" dirty="0">
                <a:solidFill>
                  <a:schemeClr val="tx1"/>
                </a:solidFill>
              </a:rPr>
              <a:t>Implementation </a:t>
            </a:r>
            <a:br>
              <a:rPr lang="en-IN" sz="1000" dirty="0">
                <a:solidFill>
                  <a:schemeClr val="tx1"/>
                </a:solidFill>
              </a:rPr>
            </a:br>
            <a:r>
              <a:rPr lang="en-IN" sz="1000" dirty="0">
                <a:solidFill>
                  <a:schemeClr val="tx1"/>
                </a:solidFill>
              </a:rPr>
              <a:t>support</a:t>
            </a:r>
          </a:p>
        </p:txBody>
      </p:sp>
      <p:sp>
        <p:nvSpPr>
          <p:cNvPr id="9" name="Oval 8"/>
          <p:cNvSpPr/>
          <p:nvPr/>
        </p:nvSpPr>
        <p:spPr>
          <a:xfrm>
            <a:off x="1619250" y="4153923"/>
            <a:ext cx="3000375" cy="413762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r"/>
            <a:r>
              <a:rPr lang="en-IN" sz="1000" dirty="0">
                <a:solidFill>
                  <a:schemeClr val="tx1"/>
                </a:solidFill>
              </a:rPr>
              <a:t>Verification </a:t>
            </a:r>
            <a:br>
              <a:rPr lang="en-IN" sz="1000" dirty="0">
                <a:solidFill>
                  <a:schemeClr val="tx1"/>
                </a:solidFill>
              </a:rPr>
            </a:br>
            <a:r>
              <a:rPr lang="en-IN" sz="1000" dirty="0">
                <a:solidFill>
                  <a:schemeClr val="tx1"/>
                </a:solidFill>
              </a:rPr>
              <a:t>support</a:t>
            </a:r>
          </a:p>
        </p:txBody>
      </p:sp>
      <p:sp>
        <p:nvSpPr>
          <p:cNvPr id="11" name="Oval 10"/>
          <p:cNvSpPr/>
          <p:nvPr/>
        </p:nvSpPr>
        <p:spPr>
          <a:xfrm>
            <a:off x="190500" y="3476625"/>
            <a:ext cx="2476500" cy="413762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r>
              <a:rPr lang="en-IN" sz="1000" dirty="0">
                <a:solidFill>
                  <a:schemeClr val="tx1"/>
                </a:solidFill>
              </a:rPr>
              <a:t>Implementation </a:t>
            </a:r>
            <a:br>
              <a:rPr lang="en-IN" sz="1000" dirty="0">
                <a:solidFill>
                  <a:schemeClr val="tx1"/>
                </a:solidFill>
              </a:rPr>
            </a:br>
            <a:r>
              <a:rPr lang="en-IN" sz="1000" dirty="0">
                <a:solidFill>
                  <a:schemeClr val="tx1"/>
                </a:solidFill>
              </a:rPr>
              <a:t>support</a:t>
            </a:r>
          </a:p>
        </p:txBody>
      </p:sp>
      <p:sp>
        <p:nvSpPr>
          <p:cNvPr id="12" name="Oval 11"/>
          <p:cNvSpPr/>
          <p:nvPr/>
        </p:nvSpPr>
        <p:spPr>
          <a:xfrm>
            <a:off x="2095500" y="3476625"/>
            <a:ext cx="2524125" cy="413762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r"/>
            <a:r>
              <a:rPr lang="en-IN" sz="1000" dirty="0">
                <a:solidFill>
                  <a:schemeClr val="tx1"/>
                </a:solidFill>
              </a:rPr>
              <a:t>Verification </a:t>
            </a:r>
            <a:br>
              <a:rPr lang="en-IN" sz="1000" dirty="0">
                <a:solidFill>
                  <a:schemeClr val="tx1"/>
                </a:solidFill>
              </a:rPr>
            </a:br>
            <a:r>
              <a:rPr lang="en-IN" sz="1000" dirty="0">
                <a:solidFill>
                  <a:schemeClr val="tx1"/>
                </a:solidFill>
              </a:rPr>
              <a:t>support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381250" y="3683506"/>
            <a:ext cx="0" cy="489654"/>
          </a:xfrm>
          <a:prstGeom prst="straightConnector1">
            <a:avLst/>
          </a:prstGeom>
          <a:ln w="63500">
            <a:solidFill>
              <a:srgbClr val="0000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428875" y="3857625"/>
            <a:ext cx="1905000" cy="23083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IN" sz="1100" b="1" dirty="0">
                <a:solidFill>
                  <a:srgbClr val="0000FF"/>
                </a:solidFill>
              </a:rPr>
              <a:t>Secured extended support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57375" y="4201548"/>
            <a:ext cx="1500188" cy="318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IN" sz="1100" b="1" dirty="0">
                <a:solidFill>
                  <a:srgbClr val="0000FF"/>
                </a:solidFill>
              </a:rPr>
              <a:t>Guidelines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23875" y="4404113"/>
            <a:ext cx="714375" cy="310762"/>
          </a:xfrm>
          <a:prstGeom prst="straightConnector1">
            <a:avLst/>
          </a:prstGeom>
          <a:ln w="635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1264" idx="3"/>
          </p:cNvCxnSpPr>
          <p:nvPr/>
        </p:nvCxnSpPr>
        <p:spPr>
          <a:xfrm flipH="1">
            <a:off x="3861722" y="4396043"/>
            <a:ext cx="472153" cy="269053"/>
          </a:xfrm>
          <a:prstGeom prst="straightConnector1">
            <a:avLst/>
          </a:prstGeom>
          <a:ln w="635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4" name="TextBox 11263"/>
          <p:cNvSpPr txBox="1"/>
          <p:nvPr/>
        </p:nvSpPr>
        <p:spPr>
          <a:xfrm>
            <a:off x="1285875" y="4549679"/>
            <a:ext cx="2575848" cy="23083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algn="ctr"/>
            <a:r>
              <a:rPr lang="en-IN" sz="1100" b="1" dirty="0">
                <a:solidFill>
                  <a:srgbClr val="FF0000"/>
                </a:solidFill>
              </a:rPr>
              <a:t>Formalised methods for exceptions</a:t>
            </a:r>
          </a:p>
        </p:txBody>
      </p:sp>
    </p:spTree>
    <p:extLst>
      <p:ext uri="{BB962C8B-B14F-4D97-AF65-F5344CB8AC3E}">
        <p14:creationId xmlns:p14="http://schemas.microsoft.com/office/powerpoint/2010/main" val="234597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 animBg="1"/>
      <p:bldP spid="9" grpId="0" animBg="1"/>
      <p:bldP spid="11" grpId="0" animBg="1"/>
      <p:bldP spid="12" grpId="0" animBg="1"/>
      <p:bldP spid="16" grpId="0"/>
      <p:bldP spid="17" grpId="0"/>
      <p:bldP spid="112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“Constrained” power intent strategy for IPs to meet</a:t>
            </a:r>
          </a:p>
          <a:p>
            <a:pPr lvl="1"/>
            <a:r>
              <a:rPr lang="en-US" dirty="0" smtClean="0"/>
              <a:t>Architectural constraints </a:t>
            </a:r>
            <a:r>
              <a:rPr lang="en-US" dirty="0" smtClean="0">
                <a:sym typeface="Wingdings" panose="05000000000000000000" pitchFamily="2" charset="2"/>
              </a:rPr>
              <a:t> B</a:t>
            </a:r>
            <a:r>
              <a:rPr lang="en-US" dirty="0" smtClean="0"/>
              <a:t>oundary port association, power modes, rules, etc.</a:t>
            </a:r>
          </a:p>
          <a:p>
            <a:r>
              <a:rPr lang="en-US" dirty="0" smtClean="0"/>
              <a:t>Enabling early SoC verification </a:t>
            </a:r>
            <a:r>
              <a:rPr lang="en-US" dirty="0" smtClean="0"/>
              <a:t>with </a:t>
            </a:r>
            <a:r>
              <a:rPr lang="en-US" dirty="0" smtClean="0"/>
              <a:t>Design CPF of hard IPs</a:t>
            </a:r>
          </a:p>
          <a:p>
            <a:endParaRPr lang="en-IN" dirty="0" smtClean="0"/>
          </a:p>
          <a:p>
            <a:pPr lvl="1"/>
            <a:endParaRPr lang="en-IN" dirty="0" smtClean="0"/>
          </a:p>
          <a:p>
            <a:pPr lvl="1"/>
            <a:endParaRPr lang="en-IN" dirty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3.  Develop IP Power Intent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C1AE9-6FEC-493B-8F8C-E97A5690EA05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71500" y="2047875"/>
            <a:ext cx="3048000" cy="2346121"/>
            <a:chOff x="8937565" y="1379476"/>
            <a:chExt cx="3763082" cy="2977859"/>
          </a:xfrm>
        </p:grpSpPr>
        <p:sp>
          <p:nvSpPr>
            <p:cNvPr id="23" name="TextBox 22"/>
            <p:cNvSpPr txBox="1"/>
            <p:nvPr/>
          </p:nvSpPr>
          <p:spPr>
            <a:xfrm>
              <a:off x="9068948" y="1379476"/>
              <a:ext cx="2785672" cy="410183"/>
            </a:xfrm>
            <a:prstGeom prst="rect">
              <a:avLst/>
            </a:prstGeom>
            <a:solidFill>
              <a:srgbClr val="00B050">
                <a:alpha val="46000"/>
              </a:srgbClr>
            </a:solidFill>
          </p:spPr>
          <p:txBody>
            <a:bodyPr wrap="none" lIns="91440" tIns="45720" rIns="91440" bIns="45720" rtlCol="0">
              <a:spAutoFit/>
            </a:bodyPr>
            <a:lstStyle/>
            <a:p>
              <a:r>
                <a:rPr lang="en-IN" sz="1500" b="1" dirty="0"/>
                <a:t>MSIP integration context</a:t>
              </a: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37565" y="1828800"/>
              <a:ext cx="3763082" cy="25285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3" name="TextBox 82"/>
          <p:cNvSpPr txBox="1"/>
          <p:nvPr/>
        </p:nvSpPr>
        <p:spPr>
          <a:xfrm>
            <a:off x="6160274" y="2036622"/>
            <a:ext cx="1203334" cy="288541"/>
          </a:xfrm>
          <a:prstGeom prst="rect">
            <a:avLst/>
          </a:prstGeom>
          <a:solidFill>
            <a:srgbClr val="00B050">
              <a:alpha val="46000"/>
            </a:srgb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500" b="1" dirty="0"/>
              <a:t>CPF flavours</a:t>
            </a:r>
          </a:p>
        </p:txBody>
      </p:sp>
      <p:sp>
        <p:nvSpPr>
          <p:cNvPr id="84" name="Text Placeholder 18"/>
          <p:cNvSpPr txBox="1">
            <a:spLocks/>
          </p:cNvSpPr>
          <p:nvPr/>
        </p:nvSpPr>
        <p:spPr bwMode="auto">
          <a:xfrm>
            <a:off x="6603735" y="3747820"/>
            <a:ext cx="2540265" cy="83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227013" indent="-227013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333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854075" indent="-165100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1738" indent="-233363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4890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19462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4034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28606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3178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IN" sz="1100" kern="0" dirty="0">
                <a:solidFill>
                  <a:srgbClr val="000000"/>
                </a:solidFill>
                <a:latin typeface="Arial"/>
              </a:rPr>
              <a:t>For MSIP Implementation</a:t>
            </a:r>
          </a:p>
          <a:p>
            <a:pPr>
              <a:lnSpc>
                <a:spcPct val="120000"/>
              </a:lnSpc>
              <a:defRPr/>
            </a:pPr>
            <a:r>
              <a:rPr lang="en-IN" sz="1100" kern="0" dirty="0">
                <a:solidFill>
                  <a:srgbClr val="000000"/>
                </a:solidFill>
              </a:rPr>
              <a:t>IP &amp; SoC verification: </a:t>
            </a:r>
            <a:br>
              <a:rPr lang="en-IN" sz="1100" kern="0" dirty="0">
                <a:solidFill>
                  <a:srgbClr val="000000"/>
                </a:solidFill>
              </a:rPr>
            </a:br>
            <a:r>
              <a:rPr lang="en-IN" sz="1100" kern="0" dirty="0">
                <a:solidFill>
                  <a:srgbClr val="000000"/>
                </a:solidFill>
              </a:rPr>
              <a:t>RTL DV/DMS/AMS + Dig. </a:t>
            </a:r>
            <a:r>
              <a:rPr lang="en-IN" sz="1100" b="1" u="sng" kern="0" dirty="0">
                <a:solidFill>
                  <a:srgbClr val="3333CC"/>
                </a:solidFill>
              </a:rPr>
              <a:t>RTL</a:t>
            </a:r>
            <a:br>
              <a:rPr lang="en-IN" sz="1100" b="1" u="sng" kern="0" dirty="0">
                <a:solidFill>
                  <a:srgbClr val="3333CC"/>
                </a:solidFill>
              </a:rPr>
            </a:br>
            <a:r>
              <a:rPr lang="en-IN" sz="1100" kern="0" dirty="0">
                <a:solidFill>
                  <a:srgbClr val="3333CC"/>
                </a:solidFill>
              </a:rPr>
              <a:t>(Available early)</a:t>
            </a:r>
          </a:p>
        </p:txBody>
      </p:sp>
      <p:sp>
        <p:nvSpPr>
          <p:cNvPr id="85" name="Content Placeholder 19"/>
          <p:cNvSpPr txBox="1">
            <a:spLocks/>
          </p:cNvSpPr>
          <p:nvPr/>
        </p:nvSpPr>
        <p:spPr bwMode="auto">
          <a:xfrm>
            <a:off x="4346690" y="3774506"/>
            <a:ext cx="2273185" cy="764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  <a:noAutofit/>
          </a:bodyPr>
          <a:lstStyle>
            <a:lvl1pPr marL="227013" indent="-227013" algn="l" rtl="0" eaLnBrk="1" fontAlgn="base" hangingPunct="1">
              <a:spcBef>
                <a:spcPts val="8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333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854075" indent="-165100" algn="l" rtl="0" eaLnBrk="1" fontAlgn="base" hangingPunct="1">
              <a:spcBef>
                <a:spcPct val="15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201738" indent="-233363" algn="l" rtl="0" eaLnBrk="1" fontAlgn="base" hangingPunct="1">
              <a:spcBef>
                <a:spcPct val="5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4890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19462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4034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28606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317875" indent="-173038" algn="l" rtl="0" eaLnBrk="1" fontAlgn="base" hangingPunct="1">
              <a:spcBef>
                <a:spcPct val="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IN" sz="1100" kern="0" dirty="0">
                <a:solidFill>
                  <a:srgbClr val="000000"/>
                </a:solidFill>
                <a:latin typeface="Arial"/>
              </a:rPr>
              <a:t>For SoC Implementation </a:t>
            </a:r>
          </a:p>
          <a:p>
            <a:pPr lvl="0">
              <a:defRPr/>
            </a:pPr>
            <a:r>
              <a:rPr lang="en-IN" sz="1100" kern="0" dirty="0">
                <a:solidFill>
                  <a:srgbClr val="000000"/>
                </a:solidFill>
              </a:rPr>
              <a:t>IP &amp; SoC verification: </a:t>
            </a:r>
            <a:br>
              <a:rPr lang="en-IN" sz="1100" kern="0" dirty="0">
                <a:solidFill>
                  <a:srgbClr val="000000"/>
                </a:solidFill>
              </a:rPr>
            </a:br>
            <a:r>
              <a:rPr lang="en-IN" sz="1100" kern="0" dirty="0">
                <a:solidFill>
                  <a:srgbClr val="000000"/>
                </a:solidFill>
              </a:rPr>
              <a:t>RTL DV/DMS/AMS + Dig. </a:t>
            </a:r>
            <a:r>
              <a:rPr lang="en-IN" sz="1100" b="1" u="sng" kern="0" dirty="0">
                <a:solidFill>
                  <a:srgbClr val="FF0000"/>
                </a:solidFill>
              </a:rPr>
              <a:t>GL</a:t>
            </a:r>
            <a:br>
              <a:rPr lang="en-IN" sz="1100" b="1" u="sng" kern="0" dirty="0">
                <a:solidFill>
                  <a:srgbClr val="FF0000"/>
                </a:solidFill>
              </a:rPr>
            </a:br>
            <a:r>
              <a:rPr lang="en-IN" sz="1100" kern="0" dirty="0">
                <a:solidFill>
                  <a:srgbClr val="FF0000"/>
                </a:solidFill>
              </a:rPr>
              <a:t>(Late)</a:t>
            </a:r>
            <a:endParaRPr lang="en-IN" sz="1100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560" y="2331119"/>
            <a:ext cx="2036440" cy="14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514" y="2355014"/>
            <a:ext cx="1945708" cy="139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39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3" grpId="0" animBg="1"/>
      <p:bldP spid="84" grpId="0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4.  Develop SoC Power Intent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3564-94BE-4848-AE0B-3AC6E6003F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9" name="Content Placeholder 94"/>
          <p:cNvSpPr txBox="1">
            <a:spLocks/>
          </p:cNvSpPr>
          <p:nvPr/>
        </p:nvSpPr>
        <p:spPr>
          <a:xfrm>
            <a:off x="6645154" y="2106291"/>
            <a:ext cx="2270246" cy="904362"/>
          </a:xfrm>
          <a:prstGeom prst="rect">
            <a:avLst/>
          </a:prstGeom>
        </p:spPr>
        <p:txBody>
          <a:bodyPr lIns="57150" tIns="28575" rIns="57150" bIns="28575">
            <a:normAutofit fontScale="40000" lnSpcReduction="20000"/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716088" indent="-331788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125663" indent="-246063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78025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43336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408647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73958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IN" b="1" u="sng" kern="0" dirty="0" smtClean="0"/>
              <a:t>Isolation handling</a:t>
            </a:r>
          </a:p>
          <a:p>
            <a:r>
              <a:rPr lang="en-IN" kern="0" dirty="0" smtClean="0"/>
              <a:t>Only IP interface rules at SoC CPF</a:t>
            </a:r>
          </a:p>
          <a:p>
            <a:r>
              <a:rPr lang="en-IN" kern="0" dirty="0" smtClean="0"/>
              <a:t>IPXACT based automation</a:t>
            </a:r>
            <a:endParaRPr lang="en-IN" kern="0" dirty="0"/>
          </a:p>
        </p:txBody>
      </p:sp>
      <p:sp>
        <p:nvSpPr>
          <p:cNvPr id="31" name="Rectangle 30"/>
          <p:cNvSpPr/>
          <p:nvPr/>
        </p:nvSpPr>
        <p:spPr>
          <a:xfrm>
            <a:off x="5213553" y="3872604"/>
            <a:ext cx="719618" cy="279873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  <a:cs typeface="+mn-cs"/>
              </a:rPr>
              <a:t>NETLIST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810232" y="1362687"/>
            <a:ext cx="1571625" cy="896424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2B4CE"/>
            </a:solidFill>
            <a:prstDash val="solid"/>
          </a:ln>
          <a:effectLst/>
        </p:spPr>
        <p:txBody>
          <a:bodyPr lIns="57150" tIns="28575" rIns="57150" bIns="28575" rtlCol="0" anchor="t" anchorCtr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rgbClr val="000000"/>
                </a:solidFill>
                <a:latin typeface="Arial"/>
              </a:rPr>
              <a:t>IPs PI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176716" y="1410314"/>
            <a:ext cx="381000" cy="196208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900" dirty="0">
                <a:solidFill>
                  <a:srgbClr val="FFFFFF"/>
                </a:solidFill>
                <a:latin typeface="Arial"/>
                <a:cs typeface="+mn-cs"/>
              </a:rPr>
              <a:t>IP_1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860428" y="1423492"/>
            <a:ext cx="571500" cy="34277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t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IP_1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104326" y="1552737"/>
            <a:ext cx="571500" cy="34277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t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  <a:cs typeface="+mn-cs"/>
              </a:rPr>
              <a:t>IP_2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426694" y="1694135"/>
            <a:ext cx="571500" cy="34277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t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  <a:cs typeface="+mn-cs"/>
              </a:rPr>
              <a:t>…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722911" y="1838842"/>
            <a:ext cx="571500" cy="34277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t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 err="1">
                <a:latin typeface="Arial"/>
                <a:cs typeface="+mn-cs"/>
              </a:rPr>
              <a:t>IP_n</a:t>
            </a:r>
            <a:endParaRPr lang="en-US" sz="1000" b="1" kern="0" dirty="0">
              <a:latin typeface="Arial"/>
              <a:cs typeface="+mn-cs"/>
            </a:endParaRPr>
          </a:p>
        </p:txBody>
      </p:sp>
      <p:sp>
        <p:nvSpPr>
          <p:cNvPr id="38" name="Flowchart: Decision 37"/>
          <p:cNvSpPr/>
          <p:nvPr/>
        </p:nvSpPr>
        <p:spPr>
          <a:xfrm>
            <a:off x="5215018" y="3249014"/>
            <a:ext cx="722718" cy="433089"/>
          </a:xfrm>
          <a:prstGeom prst="flowChartDecision">
            <a:avLst/>
          </a:prstGeom>
          <a:solidFill>
            <a:srgbClr val="7030A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cs typeface="+mn-cs"/>
              </a:rPr>
              <a:t>CLP</a:t>
            </a:r>
          </a:p>
        </p:txBody>
      </p:sp>
      <p:cxnSp>
        <p:nvCxnSpPr>
          <p:cNvPr id="39" name="Straight Arrow Connector 38"/>
          <p:cNvCxnSpPr>
            <a:endCxn id="38" idx="0"/>
          </p:cNvCxnSpPr>
          <p:nvPr/>
        </p:nvCxnSpPr>
        <p:spPr>
          <a:xfrm>
            <a:off x="5576376" y="2772292"/>
            <a:ext cx="0" cy="47672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Straight Arrow Connector 39"/>
          <p:cNvCxnSpPr>
            <a:stCxn id="38" idx="3"/>
          </p:cNvCxnSpPr>
          <p:nvPr/>
        </p:nvCxnSpPr>
        <p:spPr>
          <a:xfrm>
            <a:off x="5937737" y="3465558"/>
            <a:ext cx="572178" cy="223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Arrow Connector 40"/>
          <p:cNvCxnSpPr>
            <a:stCxn id="31" idx="0"/>
            <a:endCxn id="38" idx="2"/>
          </p:cNvCxnSpPr>
          <p:nvPr/>
        </p:nvCxnSpPr>
        <p:spPr>
          <a:xfrm flipV="1">
            <a:off x="5573363" y="3682101"/>
            <a:ext cx="3017" cy="1905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Elbow Connector 41"/>
          <p:cNvCxnSpPr>
            <a:stCxn id="38" idx="1"/>
            <a:endCxn id="55" idx="2"/>
          </p:cNvCxnSpPr>
          <p:nvPr/>
        </p:nvCxnSpPr>
        <p:spPr>
          <a:xfrm rot="10800000">
            <a:off x="4849220" y="1817951"/>
            <a:ext cx="365799" cy="1647609"/>
          </a:xfrm>
          <a:prstGeom prst="bentConnector3">
            <a:avLst>
              <a:gd name="adj1" fmla="val 139058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Rectangle 42"/>
          <p:cNvSpPr/>
          <p:nvPr/>
        </p:nvSpPr>
        <p:spPr>
          <a:xfrm>
            <a:off x="5012372" y="2451882"/>
            <a:ext cx="1153488" cy="41931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 FLAT SoC PI (CPF)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5597403" y="2204685"/>
            <a:ext cx="4566" cy="247196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5" name="Elbow Connector 44"/>
          <p:cNvCxnSpPr>
            <a:stCxn id="38" idx="1"/>
            <a:endCxn id="32" idx="2"/>
          </p:cNvCxnSpPr>
          <p:nvPr/>
        </p:nvCxnSpPr>
        <p:spPr>
          <a:xfrm rot="10800000">
            <a:off x="3596044" y="2259111"/>
            <a:ext cx="1618974" cy="1206446"/>
          </a:xfrm>
          <a:prstGeom prst="bentConnector2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6" name="Explosion 1 45"/>
          <p:cNvSpPr/>
          <p:nvPr/>
        </p:nvSpPr>
        <p:spPr>
          <a:xfrm>
            <a:off x="2666037" y="3667452"/>
            <a:ext cx="1628374" cy="970048"/>
          </a:xfrm>
          <a:prstGeom prst="irregularSeal1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srgbClr val="FFFFFF"/>
                </a:solidFill>
                <a:latin typeface="Arial"/>
                <a:cs typeface="+mn-cs"/>
              </a:rPr>
              <a:t>Multiple closure iterations</a:t>
            </a:r>
          </a:p>
        </p:txBody>
      </p:sp>
      <p:sp>
        <p:nvSpPr>
          <p:cNvPr id="47" name="Explosion 1 46"/>
          <p:cNvSpPr/>
          <p:nvPr/>
        </p:nvSpPr>
        <p:spPr>
          <a:xfrm>
            <a:off x="4082635" y="737584"/>
            <a:ext cx="2117587" cy="658298"/>
          </a:xfrm>
          <a:prstGeom prst="irregularSeal1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srgbClr val="FFFFFF"/>
                </a:solidFill>
                <a:latin typeface="Arial"/>
                <a:cs typeface="+mn-cs"/>
              </a:rPr>
              <a:t>Incorrect PI &amp; Manual errors </a:t>
            </a:r>
          </a:p>
        </p:txBody>
      </p:sp>
      <p:cxnSp>
        <p:nvCxnSpPr>
          <p:cNvPr id="48" name="Straight Arrow Connector 47"/>
          <p:cNvCxnSpPr>
            <a:stCxn id="47" idx="2"/>
            <a:endCxn id="32" idx="3"/>
          </p:cNvCxnSpPr>
          <p:nvPr/>
        </p:nvCxnSpPr>
        <p:spPr>
          <a:xfrm flipH="1">
            <a:off x="4381858" y="1395882"/>
            <a:ext cx="532616" cy="415018"/>
          </a:xfrm>
          <a:prstGeom prst="straightConnector1">
            <a:avLst/>
          </a:prstGeom>
          <a:noFill/>
          <a:ln w="38100" cap="flat" cmpd="sng" algn="ctr">
            <a:solidFill>
              <a:srgbClr val="DE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9" name="Straight Arrow Connector 48"/>
          <p:cNvCxnSpPr/>
          <p:nvPr/>
        </p:nvCxnSpPr>
        <p:spPr>
          <a:xfrm flipV="1">
            <a:off x="3758322" y="3467790"/>
            <a:ext cx="481085" cy="214313"/>
          </a:xfrm>
          <a:prstGeom prst="straightConnector1">
            <a:avLst/>
          </a:prstGeom>
          <a:noFill/>
          <a:ln w="38100" cap="flat" cmpd="sng" algn="ctr">
            <a:solidFill>
              <a:srgbClr val="DE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50" name="Rectangle 49"/>
          <p:cNvSpPr/>
          <p:nvPr/>
        </p:nvSpPr>
        <p:spPr>
          <a:xfrm>
            <a:off x="6645155" y="1642492"/>
            <a:ext cx="1153488" cy="41931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SoC, IP Internal rules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 flipV="1">
            <a:off x="6417515" y="1849998"/>
            <a:ext cx="227638" cy="1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2" name="TextBox 51"/>
          <p:cNvSpPr txBox="1"/>
          <p:nvPr/>
        </p:nvSpPr>
        <p:spPr>
          <a:xfrm>
            <a:off x="6067477" y="3280718"/>
            <a:ext cx="385923" cy="211596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+mn-cs"/>
              </a:rPr>
              <a:t>pass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09859" y="3509010"/>
            <a:ext cx="278723" cy="211596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Arial"/>
                <a:cs typeface="+mn-cs"/>
              </a:rPr>
              <a:t>fail</a:t>
            </a:r>
          </a:p>
        </p:txBody>
      </p:sp>
      <p:cxnSp>
        <p:nvCxnSpPr>
          <p:cNvPr id="54" name="Elbow Connector 53"/>
          <p:cNvCxnSpPr>
            <a:stCxn id="32" idx="3"/>
            <a:endCxn id="55" idx="2"/>
          </p:cNvCxnSpPr>
          <p:nvPr/>
        </p:nvCxnSpPr>
        <p:spPr>
          <a:xfrm>
            <a:off x="4381859" y="1810900"/>
            <a:ext cx="467363" cy="7049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Oval 54"/>
          <p:cNvSpPr/>
          <p:nvPr/>
        </p:nvSpPr>
        <p:spPr>
          <a:xfrm>
            <a:off x="4849219" y="1453284"/>
            <a:ext cx="1574070" cy="729329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</a:rPr>
              <a:t>MANUAL CODING OF PI</a:t>
            </a:r>
          </a:p>
        </p:txBody>
      </p:sp>
      <p:sp>
        <p:nvSpPr>
          <p:cNvPr id="57" name="Oval 56"/>
          <p:cNvSpPr/>
          <p:nvPr/>
        </p:nvSpPr>
        <p:spPr>
          <a:xfrm>
            <a:off x="4835196" y="1446237"/>
            <a:ext cx="1574070" cy="729329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</a:rPr>
              <a:t>MANUAL CODING OF PI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</a:rPr>
              <a:t>- Simplified, top level only</a:t>
            </a:r>
          </a:p>
        </p:txBody>
      </p:sp>
      <p:sp>
        <p:nvSpPr>
          <p:cNvPr id="58" name="Oval 57"/>
          <p:cNvSpPr/>
          <p:nvPr/>
        </p:nvSpPr>
        <p:spPr>
          <a:xfrm>
            <a:off x="3758322" y="1362687"/>
            <a:ext cx="647209" cy="331448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IN" sz="1000" b="1" kern="0" dirty="0">
                <a:latin typeface="Arial"/>
              </a:rPr>
              <a:t>IP CPFs</a:t>
            </a:r>
          </a:p>
        </p:txBody>
      </p:sp>
      <p:sp>
        <p:nvSpPr>
          <p:cNvPr id="59" name="Oval 58"/>
          <p:cNvSpPr/>
          <p:nvPr/>
        </p:nvSpPr>
        <p:spPr>
          <a:xfrm>
            <a:off x="978968" y="1447326"/>
            <a:ext cx="1277182" cy="729329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</a:rPr>
              <a:t>MANUAL CODING OF IP PI</a:t>
            </a:r>
          </a:p>
        </p:txBody>
      </p:sp>
      <p:cxnSp>
        <p:nvCxnSpPr>
          <p:cNvPr id="60" name="Elbow Connector 59"/>
          <p:cNvCxnSpPr>
            <a:stCxn id="59" idx="6"/>
            <a:endCxn id="32" idx="1"/>
          </p:cNvCxnSpPr>
          <p:nvPr/>
        </p:nvCxnSpPr>
        <p:spPr>
          <a:xfrm flipV="1">
            <a:off x="2256149" y="1810900"/>
            <a:ext cx="554083" cy="1091"/>
          </a:xfrm>
          <a:prstGeom prst="bentConnector3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1" name="Rectangle 60"/>
          <p:cNvSpPr/>
          <p:nvPr/>
        </p:nvSpPr>
        <p:spPr>
          <a:xfrm>
            <a:off x="6633410" y="1628480"/>
            <a:ext cx="1153488" cy="41931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SoC rules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024648" y="2438105"/>
            <a:ext cx="1153488" cy="41931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 HIERARCHICAL SoC PI (CPF)</a:t>
            </a:r>
          </a:p>
        </p:txBody>
      </p:sp>
      <p:sp>
        <p:nvSpPr>
          <p:cNvPr id="63" name="Flowchart: Decision 62"/>
          <p:cNvSpPr/>
          <p:nvPr/>
        </p:nvSpPr>
        <p:spPr>
          <a:xfrm>
            <a:off x="5012371" y="3254929"/>
            <a:ext cx="1113760" cy="433089"/>
          </a:xfrm>
          <a:prstGeom prst="flowChartDecision">
            <a:avLst/>
          </a:prstGeom>
          <a:solidFill>
            <a:srgbClr val="7030A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cs typeface="+mn-cs"/>
              </a:rPr>
              <a:t>CLP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0" dirty="0">
                <a:solidFill>
                  <a:srgbClr val="FFFFFF"/>
                </a:solidFill>
                <a:latin typeface="Arial"/>
                <a:cs typeface="+mn-cs"/>
              </a:rPr>
              <a:t>INTEG.</a:t>
            </a:r>
          </a:p>
        </p:txBody>
      </p:sp>
      <p:cxnSp>
        <p:nvCxnSpPr>
          <p:cNvPr id="64" name="Elbow Connector 63"/>
          <p:cNvCxnSpPr/>
          <p:nvPr/>
        </p:nvCxnSpPr>
        <p:spPr>
          <a:xfrm rot="10800000">
            <a:off x="1620685" y="2175566"/>
            <a:ext cx="3439102" cy="1281764"/>
          </a:xfrm>
          <a:prstGeom prst="bentConnector3">
            <a:avLst>
              <a:gd name="adj1" fmla="val 99853"/>
            </a:avLst>
          </a:prstGeom>
          <a:noFill/>
          <a:ln w="25400" cap="flat" cmpd="sng" algn="ctr">
            <a:solidFill>
              <a:srgbClr val="000000"/>
            </a:solidFill>
            <a:prstDash val="dash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5" name="Explosion 1 64"/>
          <p:cNvSpPr/>
          <p:nvPr/>
        </p:nvSpPr>
        <p:spPr>
          <a:xfrm>
            <a:off x="1381125" y="3708167"/>
            <a:ext cx="1232711" cy="916771"/>
          </a:xfrm>
          <a:prstGeom prst="irregularSeal1">
            <a:avLst/>
          </a:pr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Much reduced iterations</a:t>
            </a:r>
          </a:p>
        </p:txBody>
      </p:sp>
      <p:cxnSp>
        <p:nvCxnSpPr>
          <p:cNvPr id="66" name="Straight Arrow Connector 65"/>
          <p:cNvCxnSpPr>
            <a:stCxn id="65" idx="0"/>
          </p:cNvCxnSpPr>
          <p:nvPr/>
        </p:nvCxnSpPr>
        <p:spPr>
          <a:xfrm flipH="1" flipV="1">
            <a:off x="1727322" y="3463671"/>
            <a:ext cx="482573" cy="244496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67" name="Oval 66"/>
          <p:cNvSpPr/>
          <p:nvPr/>
        </p:nvSpPr>
        <p:spPr>
          <a:xfrm>
            <a:off x="6501023" y="3895609"/>
            <a:ext cx="1574070" cy="729329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kern="0" dirty="0">
                <a:latin typeface="Arial"/>
              </a:rPr>
              <a:t>VERIFICATION, IMPLEMENTATION etc.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512687" y="3247730"/>
            <a:ext cx="1526445" cy="419318"/>
          </a:xfrm>
          <a:prstGeom prst="rect">
            <a:avLst/>
          </a:prstGeom>
          <a:gradFill rotWithShape="1">
            <a:gsLst>
              <a:gs pos="0">
                <a:srgbClr val="32B4CE">
                  <a:shade val="51000"/>
                  <a:satMod val="130000"/>
                </a:srgbClr>
              </a:gs>
              <a:gs pos="80000">
                <a:srgbClr val="32B4CE">
                  <a:shade val="93000"/>
                  <a:satMod val="130000"/>
                </a:srgbClr>
              </a:gs>
              <a:gs pos="100000">
                <a:srgbClr val="32B4CE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57150" tIns="28575" rIns="57150" bIns="28575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latin typeface="Arial"/>
                <a:cs typeface="+mn-cs"/>
              </a:rPr>
              <a:t>INTEGRATED SoC PI (CPF)</a:t>
            </a:r>
          </a:p>
        </p:txBody>
      </p:sp>
      <p:cxnSp>
        <p:nvCxnSpPr>
          <p:cNvPr id="69" name="Elbow Connector 68"/>
          <p:cNvCxnSpPr>
            <a:stCxn id="68" idx="2"/>
          </p:cNvCxnSpPr>
          <p:nvPr/>
        </p:nvCxnSpPr>
        <p:spPr>
          <a:xfrm rot="16200000" flipH="1">
            <a:off x="7161628" y="3781328"/>
            <a:ext cx="228562" cy="1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8560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5" grpId="0" animBg="1"/>
      <p:bldP spid="67" grpId="0" animBg="1"/>
      <p:bldP spid="68" grpId="0" animBg="1"/>
    </p:bld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16326</TotalTime>
  <Words>1066</Words>
  <Application>Microsoft Office PowerPoint</Application>
  <PresentationFormat>On-screen Show (16:9)</PresentationFormat>
  <Paragraphs>180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FinalPowerpoint</vt:lpstr>
      <vt:lpstr>Hierarchical Power Intent Driven Efficient Power Integration Methodology for Ultra Low Power Mixed-Signal SoC </vt:lpstr>
      <vt:lpstr>Acknowledgements </vt:lpstr>
      <vt:lpstr>Motivation &amp; Problem Statement</vt:lpstr>
      <vt:lpstr>Integration and Verification Challenges</vt:lpstr>
      <vt:lpstr>Current Low Power Design Methodology</vt:lpstr>
      <vt:lpstr>Proposed Solution &amp; Methodology Overview</vt:lpstr>
      <vt:lpstr>2.  Single Standard, Uniform PI across Flows</vt:lpstr>
      <vt:lpstr>3.  Develop IP Power Intent</vt:lpstr>
      <vt:lpstr>4.  Develop SoC Power Intent</vt:lpstr>
      <vt:lpstr>5.  Standard PI Use Model across Flows</vt:lpstr>
      <vt:lpstr>Evidence</vt:lpstr>
      <vt:lpstr>Summary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Hierarchical Power Intent Driven Efficient Ultra Low Power Mixed-Signal SoC Power Integration Methodology</dc:title>
  <dc:subject>DAC 2017, Designer Track</dc:subject>
  <dc:creator>lakshmanan@ti.com;a-golla@ti.com;rvenkat@ti.com;g-varshney1@ti.com</dc:creator>
  <cp:keywords>DAC 2019</cp:keywords>
  <cp:lastModifiedBy>TI User</cp:lastModifiedBy>
  <cp:revision>482</cp:revision>
  <cp:lastPrinted>2016-11-21T12:27:51Z</cp:lastPrinted>
  <dcterms:created xsi:type="dcterms:W3CDTF">2006-07-10T05:24:26Z</dcterms:created>
  <dcterms:modified xsi:type="dcterms:W3CDTF">2019-05-24T11:01:00Z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